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92" r:id="rId3"/>
    <p:sldId id="295" r:id="rId4"/>
    <p:sldId id="257" r:id="rId5"/>
    <p:sldId id="296" r:id="rId6"/>
    <p:sldId id="297" r:id="rId7"/>
    <p:sldId id="298" r:id="rId8"/>
    <p:sldId id="299" r:id="rId9"/>
    <p:sldId id="300" r:id="rId10"/>
    <p:sldId id="308" r:id="rId11"/>
    <p:sldId id="310" r:id="rId12"/>
    <p:sldId id="312" r:id="rId13"/>
    <p:sldId id="313" r:id="rId14"/>
    <p:sldId id="314" r:id="rId15"/>
    <p:sldId id="315" r:id="rId16"/>
    <p:sldId id="272" r:id="rId17"/>
    <p:sldId id="302" r:id="rId18"/>
    <p:sldId id="273" r:id="rId19"/>
    <p:sldId id="301" r:id="rId20"/>
    <p:sldId id="258" r:id="rId21"/>
    <p:sldId id="306" r:id="rId22"/>
    <p:sldId id="291" r:id="rId23"/>
    <p:sldId id="274" r:id="rId24"/>
    <p:sldId id="275" r:id="rId25"/>
    <p:sldId id="276" r:id="rId26"/>
    <p:sldId id="277" r:id="rId27"/>
    <p:sldId id="278" r:id="rId28"/>
    <p:sldId id="279" r:id="rId29"/>
    <p:sldId id="280" r:id="rId30"/>
    <p:sldId id="281" r:id="rId31"/>
    <p:sldId id="288" r:id="rId32"/>
    <p:sldId id="282" r:id="rId33"/>
    <p:sldId id="283" r:id="rId34"/>
    <p:sldId id="284" r:id="rId35"/>
    <p:sldId id="285" r:id="rId36"/>
    <p:sldId id="286" r:id="rId37"/>
    <p:sldId id="287" r:id="rId38"/>
    <p:sldId id="290" r:id="rId39"/>
    <p:sldId id="289" r:id="rId40"/>
    <p:sldId id="293" r:id="rId41"/>
    <p:sldId id="303" r:id="rId42"/>
    <p:sldId id="304"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65" autoAdjust="0"/>
    <p:restoredTop sz="94660"/>
  </p:normalViewPr>
  <p:slideViewPr>
    <p:cSldViewPr>
      <p:cViewPr varScale="1">
        <p:scale>
          <a:sx n="80" d="100"/>
          <a:sy n="80" d="100"/>
        </p:scale>
        <p:origin x="56" y="5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4F745EB-2EE3-4C38-861E-C6C60C550BF1}" type="datetimeFigureOut">
              <a:rPr lang="en-US" smtClean="0"/>
              <a:t>5/28/2024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EF623A-90C7-47BB-B135-E7F7C0EE50ED}" type="slidenum">
              <a:rPr lang="en-US" smtClean="0"/>
              <a:t>‹#›</a:t>
            </a:fld>
            <a:endParaRPr lang="en-US"/>
          </a:p>
        </p:txBody>
      </p:sp>
    </p:spTree>
    <p:extLst>
      <p:ext uri="{BB962C8B-B14F-4D97-AF65-F5344CB8AC3E}">
        <p14:creationId xmlns:p14="http://schemas.microsoft.com/office/powerpoint/2010/main" val="20391688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F745EB-2EE3-4C38-861E-C6C60C550BF1}" type="datetimeFigureOut">
              <a:rPr lang="en-US" smtClean="0"/>
              <a:t>5/28/2024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EF623A-90C7-47BB-B135-E7F7C0EE50ED}" type="slidenum">
              <a:rPr lang="en-US" smtClean="0"/>
              <a:t>‹#›</a:t>
            </a:fld>
            <a:endParaRPr lang="en-US"/>
          </a:p>
        </p:txBody>
      </p:sp>
    </p:spTree>
    <p:extLst>
      <p:ext uri="{BB962C8B-B14F-4D97-AF65-F5344CB8AC3E}">
        <p14:creationId xmlns:p14="http://schemas.microsoft.com/office/powerpoint/2010/main" val="12577720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F745EB-2EE3-4C38-861E-C6C60C550BF1}" type="datetimeFigureOut">
              <a:rPr lang="en-US" smtClean="0"/>
              <a:t>5/28/2024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EF623A-90C7-47BB-B135-E7F7C0EE50ED}" type="slidenum">
              <a:rPr lang="en-US" smtClean="0"/>
              <a:t>‹#›</a:t>
            </a:fld>
            <a:endParaRPr lang="en-US"/>
          </a:p>
        </p:txBody>
      </p:sp>
    </p:spTree>
    <p:extLst>
      <p:ext uri="{BB962C8B-B14F-4D97-AF65-F5344CB8AC3E}">
        <p14:creationId xmlns:p14="http://schemas.microsoft.com/office/powerpoint/2010/main" val="10980765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F745EB-2EE3-4C38-861E-C6C60C550BF1}" type="datetimeFigureOut">
              <a:rPr lang="en-US" smtClean="0"/>
              <a:t>5/28/2024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EF623A-90C7-47BB-B135-E7F7C0EE50ED}" type="slidenum">
              <a:rPr lang="en-US" smtClean="0"/>
              <a:t>‹#›</a:t>
            </a:fld>
            <a:endParaRPr lang="en-US"/>
          </a:p>
        </p:txBody>
      </p:sp>
    </p:spTree>
    <p:extLst>
      <p:ext uri="{BB962C8B-B14F-4D97-AF65-F5344CB8AC3E}">
        <p14:creationId xmlns:p14="http://schemas.microsoft.com/office/powerpoint/2010/main" val="32900478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4F745EB-2EE3-4C38-861E-C6C60C550BF1}" type="datetimeFigureOut">
              <a:rPr lang="en-US" smtClean="0"/>
              <a:t>5/28/2024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EF623A-90C7-47BB-B135-E7F7C0EE50ED}" type="slidenum">
              <a:rPr lang="en-US" smtClean="0"/>
              <a:t>‹#›</a:t>
            </a:fld>
            <a:endParaRPr lang="en-US"/>
          </a:p>
        </p:txBody>
      </p:sp>
    </p:spTree>
    <p:extLst>
      <p:ext uri="{BB962C8B-B14F-4D97-AF65-F5344CB8AC3E}">
        <p14:creationId xmlns:p14="http://schemas.microsoft.com/office/powerpoint/2010/main" val="42207803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4F745EB-2EE3-4C38-861E-C6C60C550BF1}" type="datetimeFigureOut">
              <a:rPr lang="en-US" smtClean="0"/>
              <a:t>5/28/2024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EF623A-90C7-47BB-B135-E7F7C0EE50ED}" type="slidenum">
              <a:rPr lang="en-US" smtClean="0"/>
              <a:t>‹#›</a:t>
            </a:fld>
            <a:endParaRPr lang="en-US"/>
          </a:p>
        </p:txBody>
      </p:sp>
    </p:spTree>
    <p:extLst>
      <p:ext uri="{BB962C8B-B14F-4D97-AF65-F5344CB8AC3E}">
        <p14:creationId xmlns:p14="http://schemas.microsoft.com/office/powerpoint/2010/main" val="25196347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4F745EB-2EE3-4C38-861E-C6C60C550BF1}" type="datetimeFigureOut">
              <a:rPr lang="en-US" smtClean="0"/>
              <a:t>5/28/2024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EEF623A-90C7-47BB-B135-E7F7C0EE50ED}" type="slidenum">
              <a:rPr lang="en-US" smtClean="0"/>
              <a:t>‹#›</a:t>
            </a:fld>
            <a:endParaRPr lang="en-US"/>
          </a:p>
        </p:txBody>
      </p:sp>
    </p:spTree>
    <p:extLst>
      <p:ext uri="{BB962C8B-B14F-4D97-AF65-F5344CB8AC3E}">
        <p14:creationId xmlns:p14="http://schemas.microsoft.com/office/powerpoint/2010/main" val="16292063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4F745EB-2EE3-4C38-861E-C6C60C550BF1}" type="datetimeFigureOut">
              <a:rPr lang="en-US" smtClean="0"/>
              <a:t>5/28/2024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EEF623A-90C7-47BB-B135-E7F7C0EE50ED}" type="slidenum">
              <a:rPr lang="en-US" smtClean="0"/>
              <a:t>‹#›</a:t>
            </a:fld>
            <a:endParaRPr lang="en-US"/>
          </a:p>
        </p:txBody>
      </p:sp>
    </p:spTree>
    <p:extLst>
      <p:ext uri="{BB962C8B-B14F-4D97-AF65-F5344CB8AC3E}">
        <p14:creationId xmlns:p14="http://schemas.microsoft.com/office/powerpoint/2010/main" val="40366764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F745EB-2EE3-4C38-861E-C6C60C550BF1}" type="datetimeFigureOut">
              <a:rPr lang="en-US" smtClean="0"/>
              <a:t>5/28/2024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EEF623A-90C7-47BB-B135-E7F7C0EE50ED}" type="slidenum">
              <a:rPr lang="en-US" smtClean="0"/>
              <a:t>‹#›</a:t>
            </a:fld>
            <a:endParaRPr lang="en-US"/>
          </a:p>
        </p:txBody>
      </p:sp>
    </p:spTree>
    <p:extLst>
      <p:ext uri="{BB962C8B-B14F-4D97-AF65-F5344CB8AC3E}">
        <p14:creationId xmlns:p14="http://schemas.microsoft.com/office/powerpoint/2010/main" val="11576632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F745EB-2EE3-4C38-861E-C6C60C550BF1}" type="datetimeFigureOut">
              <a:rPr lang="en-US" smtClean="0"/>
              <a:t>5/28/2024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EF623A-90C7-47BB-B135-E7F7C0EE50ED}" type="slidenum">
              <a:rPr lang="en-US" smtClean="0"/>
              <a:t>‹#›</a:t>
            </a:fld>
            <a:endParaRPr lang="en-US"/>
          </a:p>
        </p:txBody>
      </p:sp>
    </p:spTree>
    <p:extLst>
      <p:ext uri="{BB962C8B-B14F-4D97-AF65-F5344CB8AC3E}">
        <p14:creationId xmlns:p14="http://schemas.microsoft.com/office/powerpoint/2010/main" val="23503449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F745EB-2EE3-4C38-861E-C6C60C550BF1}" type="datetimeFigureOut">
              <a:rPr lang="en-US" smtClean="0"/>
              <a:t>5/28/2024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EF623A-90C7-47BB-B135-E7F7C0EE50ED}" type="slidenum">
              <a:rPr lang="en-US" smtClean="0"/>
              <a:t>‹#›</a:t>
            </a:fld>
            <a:endParaRPr lang="en-US"/>
          </a:p>
        </p:txBody>
      </p:sp>
    </p:spTree>
    <p:extLst>
      <p:ext uri="{BB962C8B-B14F-4D97-AF65-F5344CB8AC3E}">
        <p14:creationId xmlns:p14="http://schemas.microsoft.com/office/powerpoint/2010/main" val="27412112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F745EB-2EE3-4C38-861E-C6C60C550BF1}" type="datetimeFigureOut">
              <a:rPr lang="en-US" smtClean="0"/>
              <a:t>5/28/2024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EF623A-90C7-47BB-B135-E7F7C0EE50ED}" type="slidenum">
              <a:rPr lang="en-US" smtClean="0"/>
              <a:t>‹#›</a:t>
            </a:fld>
            <a:endParaRPr lang="en-US"/>
          </a:p>
        </p:txBody>
      </p:sp>
    </p:spTree>
    <p:extLst>
      <p:ext uri="{BB962C8B-B14F-4D97-AF65-F5344CB8AC3E}">
        <p14:creationId xmlns:p14="http://schemas.microsoft.com/office/powerpoint/2010/main" val="3294449062"/>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hyperlink" Target="http://www.ncbrt.lsu.edu/Course/PER-222" TargetMode="External"/><Relationship Id="rId2" Type="http://schemas.openxmlformats.org/officeDocument/2006/relationships/hyperlink" Target="http://www.ncbrt.lsu.edu/Course/PER-229" TargetMode="External"/><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3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hyperlink" Target="http://www.ctosnnsa.org/pages/courses/courses_resident.htm#course1" TargetMode="Externa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hyperlink" Target="http://www.emrtc.nmt.edu/training/irtb.php" TargetMode="External"/><Relationship Id="rId2" Type="http://schemas.openxmlformats.org/officeDocument/2006/relationships/image" Target="../media/image41.jpeg"/><Relationship Id="rId1" Type="http://schemas.openxmlformats.org/officeDocument/2006/relationships/slideLayout" Target="../slideLayouts/slideLayout7.xml"/><Relationship Id="rId4" Type="http://schemas.openxmlformats.org/officeDocument/2006/relationships/image" Target="../media/image42.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g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48.jp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sp.yimg.com/ib/th?id=JN.68Zi%2frlQfEdUNTVcn4TWYw&amp;pid=15.1&amp;P=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250" y="5204809"/>
            <a:ext cx="1905000" cy="142875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sp.yimg.com/ib/th?id=JN.k9fgQDJ2ZPHcOhqNBAX4Uw&amp;pid=15.1&amp;P=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4714875"/>
            <a:ext cx="2857500" cy="2143125"/>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cmcghee\Desktop\site_logo_heade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2500" y="2438400"/>
            <a:ext cx="7239001" cy="1676400"/>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https://sp.yimg.com/ib/th?id=JN.K9GiG%2bF8OCP%2be4WQhT0JcA&amp;pid=15.1&amp;P=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304800"/>
            <a:ext cx="28575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https://sp.yimg.com/ib/th?id=JN.ZtPxH7PnKuy7aCnEjIxvRQ&amp;pid=15.1&amp;P=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19800" y="152400"/>
            <a:ext cx="28575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834551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19400" y="304800"/>
            <a:ext cx="3962400" cy="685800"/>
          </a:xfrm>
        </p:spPr>
        <p:txBody>
          <a:bodyPr>
            <a:normAutofit/>
          </a:bodyPr>
          <a:lstStyle/>
          <a:p>
            <a:r>
              <a:rPr lang="en-US" sz="3600" dirty="0" smtClean="0">
                <a:solidFill>
                  <a:schemeClr val="accent6">
                    <a:lumMod val="50000"/>
                  </a:schemeClr>
                </a:solidFill>
              </a:rPr>
              <a:t>Our Beginning…</a:t>
            </a:r>
            <a:endParaRPr lang="en-US" sz="3600" dirty="0">
              <a:solidFill>
                <a:schemeClr val="accent6">
                  <a:lumMod val="50000"/>
                </a:schemeClr>
              </a:solidFill>
            </a:endParaRPr>
          </a:p>
        </p:txBody>
      </p:sp>
      <p:sp>
        <p:nvSpPr>
          <p:cNvPr id="7" name="Text Placeholder 6"/>
          <p:cNvSpPr>
            <a:spLocks noGrp="1"/>
          </p:cNvSpPr>
          <p:nvPr>
            <p:ph type="body" sz="half" idx="2"/>
          </p:nvPr>
        </p:nvSpPr>
        <p:spPr>
          <a:xfrm>
            <a:off x="6400800" y="2590800"/>
            <a:ext cx="2057400" cy="1371600"/>
          </a:xfrm>
        </p:spPr>
        <p:txBody>
          <a:bodyPr>
            <a:noAutofit/>
          </a:bodyPr>
          <a:lstStyle/>
          <a:p>
            <a:pPr algn="ctr"/>
            <a:r>
              <a:rPr lang="en-US" sz="2000" b="1" dirty="0" smtClean="0">
                <a:solidFill>
                  <a:schemeClr val="accent6">
                    <a:lumMod val="50000"/>
                  </a:schemeClr>
                </a:solidFill>
              </a:rPr>
              <a:t>Old School House</a:t>
            </a:r>
          </a:p>
          <a:p>
            <a:pPr algn="ctr"/>
            <a:r>
              <a:rPr lang="en-US" sz="2000" b="1" dirty="0" smtClean="0">
                <a:solidFill>
                  <a:schemeClr val="accent6">
                    <a:lumMod val="50000"/>
                  </a:schemeClr>
                </a:solidFill>
              </a:rPr>
              <a:t>Poarch, Alabama</a:t>
            </a:r>
            <a:endParaRPr lang="en-US" sz="2000" b="1" dirty="0">
              <a:solidFill>
                <a:schemeClr val="accent6">
                  <a:lumMod val="50000"/>
                </a:schemeClr>
              </a:solidFill>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 y="1600200"/>
            <a:ext cx="4978400" cy="3733800"/>
          </a:xfrm>
          <a:prstGeom prst="rect">
            <a:avLst/>
          </a:prstGeom>
          <a:ln>
            <a:noFill/>
          </a:ln>
          <a:effectLst>
            <a:softEdge rad="112500"/>
          </a:effectLst>
        </p:spPr>
      </p:pic>
    </p:spTree>
    <p:extLst>
      <p:ext uri="{BB962C8B-B14F-4D97-AF65-F5344CB8AC3E}">
        <p14:creationId xmlns:p14="http://schemas.microsoft.com/office/powerpoint/2010/main" val="4431493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72200" y="2514600"/>
            <a:ext cx="2057400" cy="1066800"/>
          </a:xfrm>
        </p:spPr>
        <p:txBody>
          <a:bodyPr>
            <a:noAutofit/>
          </a:bodyPr>
          <a:lstStyle/>
          <a:p>
            <a:pPr algn="ctr"/>
            <a:r>
              <a:rPr lang="en-US" sz="2000" dirty="0" smtClean="0"/>
              <a:t>The </a:t>
            </a:r>
            <a:r>
              <a:rPr lang="en-US" sz="2000" dirty="0" err="1" smtClean="0"/>
              <a:t>Pickrell</a:t>
            </a:r>
            <a:r>
              <a:rPr lang="en-US" sz="2000" dirty="0" smtClean="0"/>
              <a:t> House</a:t>
            </a:r>
            <a:br>
              <a:rPr lang="en-US" sz="2000" dirty="0" smtClean="0"/>
            </a:br>
            <a:r>
              <a:rPr lang="en-US" sz="2000" dirty="0" smtClean="0"/>
              <a:t>Poarch, Alabama</a:t>
            </a:r>
            <a:endParaRPr lang="en-US" sz="2000" dirty="0"/>
          </a:p>
        </p:txBody>
      </p:sp>
      <p:pic>
        <p:nvPicPr>
          <p:cNvPr id="5" name="Picture Placeholder 4"/>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286" r="286"/>
          <a:stretch>
            <a:fillRect/>
          </a:stretch>
        </p:blipFill>
        <p:spPr>
          <a:xfrm rot="240000">
            <a:off x="653081" y="1457462"/>
            <a:ext cx="4772156" cy="3598016"/>
          </a:xfrm>
        </p:spPr>
      </p:pic>
    </p:spTree>
    <p:extLst>
      <p:ext uri="{BB962C8B-B14F-4D97-AF65-F5344CB8AC3E}">
        <p14:creationId xmlns:p14="http://schemas.microsoft.com/office/powerpoint/2010/main" val="23881837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p:cNvPicPr>
            <a:picLocks noGrp="1" noChangeAspect="1"/>
          </p:cNvPicPr>
          <p:nvPr>
            <p:ph type="pic" idx="4294967295"/>
          </p:nvPr>
        </p:nvPicPr>
        <p:blipFill>
          <a:blip r:embed="rId2" cstate="print">
            <a:extLst>
              <a:ext uri="{28A0092B-C50C-407E-A947-70E740481C1C}">
                <a14:useLocalDpi xmlns:a14="http://schemas.microsoft.com/office/drawing/2010/main" val="0"/>
              </a:ext>
            </a:extLst>
          </a:blip>
          <a:srcRect t="21719" b="21719"/>
          <a:stretch>
            <a:fillRect/>
          </a:stretch>
        </p:blipFill>
        <p:spPr>
          <a:xfrm>
            <a:off x="457200" y="1524000"/>
            <a:ext cx="4983163" cy="383381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4" name="TextBox 3"/>
          <p:cNvSpPr txBox="1"/>
          <p:nvPr/>
        </p:nvSpPr>
        <p:spPr>
          <a:xfrm>
            <a:off x="5943600" y="1752600"/>
            <a:ext cx="2971800" cy="1754326"/>
          </a:xfrm>
          <a:prstGeom prst="rect">
            <a:avLst/>
          </a:prstGeom>
          <a:noFill/>
        </p:spPr>
        <p:txBody>
          <a:bodyPr wrap="square" rtlCol="0">
            <a:spAutoFit/>
          </a:bodyPr>
          <a:lstStyle/>
          <a:p>
            <a:pPr algn="ctr"/>
            <a:r>
              <a:rPr lang="en-US" sz="3600" dirty="0" smtClean="0">
                <a:solidFill>
                  <a:schemeClr val="accent6">
                    <a:lumMod val="50000"/>
                  </a:schemeClr>
                </a:solidFill>
              </a:rPr>
              <a:t>St. Anna’s Episcopal Church</a:t>
            </a:r>
            <a:endParaRPr lang="en-US" sz="3600" dirty="0">
              <a:solidFill>
                <a:schemeClr val="accent6">
                  <a:lumMod val="50000"/>
                </a:schemeClr>
              </a:solidFill>
            </a:endParaRPr>
          </a:p>
        </p:txBody>
      </p:sp>
      <p:sp>
        <p:nvSpPr>
          <p:cNvPr id="5" name="Rectangle 4"/>
          <p:cNvSpPr/>
          <p:nvPr/>
        </p:nvSpPr>
        <p:spPr>
          <a:xfrm>
            <a:off x="6159986" y="4038600"/>
            <a:ext cx="2672526" cy="646331"/>
          </a:xfrm>
          <a:prstGeom prst="rect">
            <a:avLst/>
          </a:prstGeom>
        </p:spPr>
        <p:txBody>
          <a:bodyPr wrap="none">
            <a:spAutoFit/>
          </a:bodyPr>
          <a:lstStyle/>
          <a:p>
            <a:r>
              <a:rPr lang="en-US" dirty="0" smtClean="0">
                <a:solidFill>
                  <a:schemeClr val="accent6">
                    <a:lumMod val="50000"/>
                  </a:schemeClr>
                </a:solidFill>
              </a:rPr>
              <a:t>100 Lynn McGhee Drive</a:t>
            </a:r>
            <a:br>
              <a:rPr lang="en-US" dirty="0" smtClean="0">
                <a:solidFill>
                  <a:schemeClr val="accent6">
                    <a:lumMod val="50000"/>
                  </a:schemeClr>
                </a:solidFill>
              </a:rPr>
            </a:br>
            <a:r>
              <a:rPr lang="en-US" dirty="0" smtClean="0">
                <a:solidFill>
                  <a:schemeClr val="accent6">
                    <a:lumMod val="50000"/>
                  </a:schemeClr>
                </a:solidFill>
              </a:rPr>
              <a:t>Atmore, AL</a:t>
            </a:r>
          </a:p>
        </p:txBody>
      </p:sp>
    </p:spTree>
    <p:extLst>
      <p:ext uri="{BB962C8B-B14F-4D97-AF65-F5344CB8AC3E}">
        <p14:creationId xmlns:p14="http://schemas.microsoft.com/office/powerpoint/2010/main" val="9311472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989263" y="685800"/>
            <a:ext cx="6154737" cy="654050"/>
          </a:xfrm>
        </p:spPr>
        <p:txBody>
          <a:bodyPr>
            <a:noAutofit/>
          </a:bodyPr>
          <a:lstStyle/>
          <a:p>
            <a:r>
              <a:rPr lang="en-US" sz="4000" dirty="0" smtClean="0">
                <a:solidFill>
                  <a:schemeClr val="tx1"/>
                </a:solidFill>
              </a:rPr>
              <a:t>Modern Times … </a:t>
            </a:r>
            <a:endParaRPr lang="en-US" sz="4000" dirty="0">
              <a:solidFill>
                <a:schemeClr val="tx1"/>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1836731"/>
            <a:ext cx="3810000" cy="28575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755626">
            <a:off x="4764982" y="2224036"/>
            <a:ext cx="3872260" cy="289642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7" name="Text Placeholder 3"/>
          <p:cNvSpPr txBox="1">
            <a:spLocks/>
          </p:cNvSpPr>
          <p:nvPr/>
        </p:nvSpPr>
        <p:spPr>
          <a:xfrm rot="455681">
            <a:off x="5042975" y="5132566"/>
            <a:ext cx="2743200" cy="390525"/>
          </a:xfrm>
          <a:prstGeom prst="rect">
            <a:avLst/>
          </a:prstGeom>
        </p:spPr>
        <p:txBody>
          <a:bodyPr vert="horz" lIns="91440" tIns="45720" rIns="91440" bIns="45720" rtlCol="0">
            <a:normAutofit/>
          </a:bodyPr>
          <a:lstStyle>
            <a:lvl1pPr marL="0" indent="0" algn="ctr" defTabSz="914400" rtl="0" eaLnBrk="1" latinLnBrk="0" hangingPunct="1">
              <a:spcBef>
                <a:spcPct val="20000"/>
              </a:spcBef>
              <a:buClr>
                <a:schemeClr val="accent1"/>
              </a:buClr>
              <a:buFont typeface="Wingdings" pitchFamily="2" charset="2"/>
              <a:buNone/>
              <a:defRPr sz="1600" kern="1200">
                <a:solidFill>
                  <a:schemeClr val="tx1">
                    <a:lumMod val="85000"/>
                    <a:lumOff val="15000"/>
                  </a:schemeClr>
                </a:solidFill>
                <a:latin typeface="+mn-lt"/>
                <a:ea typeface="+mn-ea"/>
                <a:cs typeface="+mn-cs"/>
              </a:defRPr>
            </a:lvl1pPr>
            <a:lvl2pPr marL="457200" indent="0" algn="l" defTabSz="914400" rtl="0" eaLnBrk="1" latinLnBrk="0" hangingPunct="1">
              <a:spcBef>
                <a:spcPct val="20000"/>
              </a:spcBef>
              <a:buClr>
                <a:schemeClr val="accent1"/>
              </a:buClr>
              <a:buFont typeface="Wingdings" pitchFamily="2" charset="2"/>
              <a:buNone/>
              <a:defRPr sz="1200" kern="1200">
                <a:solidFill>
                  <a:schemeClr val="tx1">
                    <a:lumMod val="85000"/>
                    <a:lumOff val="15000"/>
                  </a:schemeClr>
                </a:solidFill>
                <a:latin typeface="+mn-lt"/>
                <a:ea typeface="+mn-ea"/>
                <a:cs typeface="+mn-cs"/>
              </a:defRPr>
            </a:lvl2pPr>
            <a:lvl3pPr marL="914400" indent="0" algn="l" defTabSz="914400" rtl="0" eaLnBrk="1" latinLnBrk="0" hangingPunct="1">
              <a:spcBef>
                <a:spcPct val="20000"/>
              </a:spcBef>
              <a:buClr>
                <a:schemeClr val="accent1"/>
              </a:buClr>
              <a:buFont typeface="Wingdings" pitchFamily="2" charset="2"/>
              <a:buNone/>
              <a:defRPr sz="1000" kern="1200">
                <a:solidFill>
                  <a:schemeClr val="tx1">
                    <a:lumMod val="85000"/>
                    <a:lumOff val="15000"/>
                  </a:schemeClr>
                </a:solidFill>
                <a:latin typeface="+mn-lt"/>
                <a:ea typeface="+mn-ea"/>
                <a:cs typeface="+mn-cs"/>
              </a:defRPr>
            </a:lvl3pPr>
            <a:lvl4pPr marL="1371600" indent="0" algn="l" defTabSz="914400" rtl="0" eaLnBrk="1" latinLnBrk="0" hangingPunct="1">
              <a:spcBef>
                <a:spcPct val="20000"/>
              </a:spcBef>
              <a:buClr>
                <a:schemeClr val="accent1"/>
              </a:buClr>
              <a:buFont typeface="Wingdings" pitchFamily="2" charset="2"/>
              <a:buNone/>
              <a:defRPr sz="900" kern="1200">
                <a:solidFill>
                  <a:schemeClr val="tx1">
                    <a:lumMod val="85000"/>
                    <a:lumOff val="15000"/>
                  </a:schemeClr>
                </a:solidFill>
                <a:latin typeface="+mn-lt"/>
                <a:ea typeface="+mn-ea"/>
                <a:cs typeface="+mn-cs"/>
              </a:defRPr>
            </a:lvl4pPr>
            <a:lvl5pPr marL="1828800" indent="0" algn="l" defTabSz="914400" rtl="0" eaLnBrk="1" latinLnBrk="0" hangingPunct="1">
              <a:spcBef>
                <a:spcPct val="20000"/>
              </a:spcBef>
              <a:buClr>
                <a:schemeClr val="accent1"/>
              </a:buClr>
              <a:buFont typeface="Wingdings" pitchFamily="2" charset="2"/>
              <a:buNone/>
              <a:defRPr sz="900" kern="1200">
                <a:solidFill>
                  <a:schemeClr val="tx1">
                    <a:lumMod val="85000"/>
                    <a:lumOff val="15000"/>
                  </a:schemeClr>
                </a:solidFill>
                <a:latin typeface="+mn-lt"/>
                <a:ea typeface="+mn-ea"/>
                <a:cs typeface="+mn-cs"/>
              </a:defRPr>
            </a:lvl5pPr>
            <a:lvl6pPr marL="2286000" indent="0" algn="l" defTabSz="914400" rtl="0" eaLnBrk="1" latinLnBrk="0" hangingPunct="1">
              <a:spcBef>
                <a:spcPts val="400"/>
              </a:spcBef>
              <a:buClr>
                <a:schemeClr val="accent1"/>
              </a:buClr>
              <a:buFont typeface="Wingdings" pitchFamily="2" charset="2"/>
              <a:buNone/>
              <a:defRPr sz="900" kern="1200">
                <a:solidFill>
                  <a:schemeClr val="tx1"/>
                </a:solidFill>
                <a:latin typeface="+mn-lt"/>
                <a:ea typeface="+mn-ea"/>
                <a:cs typeface="+mn-cs"/>
              </a:defRPr>
            </a:lvl6pPr>
            <a:lvl7pPr marL="2743200" indent="0" algn="l" defTabSz="914400" rtl="0" eaLnBrk="1" latinLnBrk="0" hangingPunct="1">
              <a:spcBef>
                <a:spcPts val="400"/>
              </a:spcBef>
              <a:buClr>
                <a:schemeClr val="accent1"/>
              </a:buClr>
              <a:buFont typeface="Wingdings" pitchFamily="2" charset="2"/>
              <a:buNone/>
              <a:defRPr sz="900" kern="1200">
                <a:solidFill>
                  <a:schemeClr val="tx1"/>
                </a:solidFill>
                <a:latin typeface="+mn-lt"/>
                <a:ea typeface="+mn-ea"/>
                <a:cs typeface="+mn-cs"/>
              </a:defRPr>
            </a:lvl7pPr>
            <a:lvl8pPr marL="3200400" indent="0" algn="l" defTabSz="914400" rtl="0" eaLnBrk="1" latinLnBrk="0" hangingPunct="1">
              <a:spcBef>
                <a:spcPts val="400"/>
              </a:spcBef>
              <a:buClr>
                <a:schemeClr val="accent1"/>
              </a:buClr>
              <a:buFont typeface="Wingdings" pitchFamily="2" charset="2"/>
              <a:buNone/>
              <a:defRPr sz="900" kern="1200">
                <a:solidFill>
                  <a:schemeClr val="tx1"/>
                </a:solidFill>
                <a:latin typeface="+mn-lt"/>
                <a:ea typeface="+mn-ea"/>
                <a:cs typeface="+mn-cs"/>
              </a:defRPr>
            </a:lvl8pPr>
            <a:lvl9pPr marL="3657600" indent="0" algn="l" defTabSz="914400" rtl="0" eaLnBrk="1" latinLnBrk="0" hangingPunct="1">
              <a:spcBef>
                <a:spcPts val="400"/>
              </a:spcBef>
              <a:buClr>
                <a:schemeClr val="accent1"/>
              </a:buClr>
              <a:buFont typeface="Wingdings" pitchFamily="2" charset="2"/>
              <a:buNone/>
              <a:defRPr sz="900" kern="1200">
                <a:solidFill>
                  <a:schemeClr val="tx1"/>
                </a:solidFill>
                <a:latin typeface="+mn-lt"/>
                <a:ea typeface="+mn-ea"/>
                <a:cs typeface="+mn-cs"/>
              </a:defRPr>
            </a:lvl9pPr>
          </a:lstStyle>
          <a:p>
            <a:r>
              <a:rPr lang="en-US" sz="1800" dirty="0" smtClean="0"/>
              <a:t>Fire Station #2</a:t>
            </a:r>
            <a:endParaRPr lang="en-US" sz="1800" dirty="0"/>
          </a:p>
        </p:txBody>
      </p:sp>
      <p:sp>
        <p:nvSpPr>
          <p:cNvPr id="3" name="Rectangle 2"/>
          <p:cNvSpPr/>
          <p:nvPr/>
        </p:nvSpPr>
        <p:spPr>
          <a:xfrm rot="21294371">
            <a:off x="1718046" y="4796908"/>
            <a:ext cx="1685642" cy="369332"/>
          </a:xfrm>
          <a:prstGeom prst="rect">
            <a:avLst/>
          </a:prstGeom>
        </p:spPr>
        <p:txBody>
          <a:bodyPr wrap="square">
            <a:spAutoFit/>
          </a:bodyPr>
          <a:lstStyle/>
          <a:p>
            <a:r>
              <a:rPr lang="en-US" dirty="0"/>
              <a:t>Fire Station </a:t>
            </a:r>
            <a:r>
              <a:rPr lang="en-US" dirty="0" smtClean="0"/>
              <a:t>#1</a:t>
            </a:r>
            <a:endParaRPr lang="en-US" dirty="0"/>
          </a:p>
        </p:txBody>
      </p:sp>
    </p:spTree>
    <p:extLst>
      <p:ext uri="{BB962C8B-B14F-4D97-AF65-F5344CB8AC3E}">
        <p14:creationId xmlns:p14="http://schemas.microsoft.com/office/powerpoint/2010/main" val="42908094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4294967295"/>
          </p:nvPr>
        </p:nvSpPr>
        <p:spPr>
          <a:xfrm>
            <a:off x="0" y="3276600"/>
            <a:ext cx="3381375" cy="660400"/>
          </a:xfrm>
        </p:spPr>
        <p:txBody>
          <a:bodyPr>
            <a:normAutofit/>
          </a:bodyPr>
          <a:lstStyle/>
          <a:p>
            <a:pPr marL="0" indent="0" algn="l">
              <a:buNone/>
            </a:pPr>
            <a:r>
              <a:rPr lang="en-US" sz="1800" dirty="0" smtClean="0">
                <a:solidFill>
                  <a:schemeClr val="tx2">
                    <a:lumMod val="75000"/>
                  </a:schemeClr>
                </a:solidFill>
                <a:latin typeface="Elephant" panose="02020904090505020303" pitchFamily="18" charset="0"/>
              </a:rPr>
              <a:t>Buford L. Rolin </a:t>
            </a:r>
            <a:br>
              <a:rPr lang="en-US" sz="1800" dirty="0" smtClean="0">
                <a:solidFill>
                  <a:schemeClr val="tx2">
                    <a:lumMod val="75000"/>
                  </a:schemeClr>
                </a:solidFill>
                <a:latin typeface="Elephant" panose="02020904090505020303" pitchFamily="18" charset="0"/>
              </a:rPr>
            </a:br>
            <a:r>
              <a:rPr lang="en-US" sz="1800" dirty="0" smtClean="0">
                <a:solidFill>
                  <a:schemeClr val="tx2">
                    <a:lumMod val="75000"/>
                  </a:schemeClr>
                </a:solidFill>
                <a:latin typeface="Elephant" panose="02020904090505020303" pitchFamily="18" charset="0"/>
              </a:rPr>
              <a:t>Health Department</a:t>
            </a:r>
          </a:p>
          <a:p>
            <a:endParaRPr lang="en-US" dirty="0"/>
          </a:p>
        </p:txBody>
      </p:sp>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304800" y="228600"/>
            <a:ext cx="4724400" cy="3149600"/>
          </a:xfrm>
          <a:prstGeom prst="rect">
            <a:avLst/>
          </a:prstGeom>
          <a:ln>
            <a:noFill/>
          </a:ln>
          <a:effectLst>
            <a:softEdge rad="112500"/>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62400" y="2971800"/>
            <a:ext cx="4967207" cy="3727342"/>
          </a:xfrm>
          <a:prstGeom prst="rect">
            <a:avLst/>
          </a:prstGeom>
          <a:ln>
            <a:noFill/>
          </a:ln>
          <a:effectLst>
            <a:softEdge rad="112500"/>
          </a:effectLst>
        </p:spPr>
      </p:pic>
      <p:sp>
        <p:nvSpPr>
          <p:cNvPr id="7" name="Text Placeholder 3"/>
          <p:cNvSpPr txBox="1">
            <a:spLocks/>
          </p:cNvSpPr>
          <p:nvPr/>
        </p:nvSpPr>
        <p:spPr>
          <a:xfrm>
            <a:off x="5486400" y="2438400"/>
            <a:ext cx="3381375" cy="660400"/>
          </a:xfrm>
          <a:prstGeom prst="rect">
            <a:avLst/>
          </a:prstGeom>
        </p:spPr>
        <p:txBody>
          <a:bodyPr vert="horz" lIns="91440" tIns="45720" rIns="91440" bIns="45720" rtlCol="0">
            <a:normAutofit/>
          </a:bodyPr>
          <a:lstStyle>
            <a:lvl1pPr marL="0" indent="0" algn="ctr" defTabSz="914400" rtl="0" eaLnBrk="1" latinLnBrk="0" hangingPunct="1">
              <a:spcBef>
                <a:spcPct val="20000"/>
              </a:spcBef>
              <a:buClr>
                <a:schemeClr val="accent1"/>
              </a:buClr>
              <a:buFont typeface="Wingdings" pitchFamily="2" charset="2"/>
              <a:buNone/>
              <a:defRPr sz="1600" kern="1200">
                <a:solidFill>
                  <a:schemeClr val="tx1">
                    <a:lumMod val="85000"/>
                    <a:lumOff val="15000"/>
                  </a:schemeClr>
                </a:solidFill>
                <a:latin typeface="+mn-lt"/>
                <a:ea typeface="+mn-ea"/>
                <a:cs typeface="+mn-cs"/>
              </a:defRPr>
            </a:lvl1pPr>
            <a:lvl2pPr marL="457200" indent="0" algn="l" defTabSz="914400" rtl="0" eaLnBrk="1" latinLnBrk="0" hangingPunct="1">
              <a:spcBef>
                <a:spcPct val="20000"/>
              </a:spcBef>
              <a:buClr>
                <a:schemeClr val="accent1"/>
              </a:buClr>
              <a:buFont typeface="Wingdings" pitchFamily="2" charset="2"/>
              <a:buNone/>
              <a:defRPr sz="1200" kern="1200">
                <a:solidFill>
                  <a:schemeClr val="tx1">
                    <a:lumMod val="85000"/>
                    <a:lumOff val="15000"/>
                  </a:schemeClr>
                </a:solidFill>
                <a:latin typeface="+mn-lt"/>
                <a:ea typeface="+mn-ea"/>
                <a:cs typeface="+mn-cs"/>
              </a:defRPr>
            </a:lvl2pPr>
            <a:lvl3pPr marL="914400" indent="0" algn="l" defTabSz="914400" rtl="0" eaLnBrk="1" latinLnBrk="0" hangingPunct="1">
              <a:spcBef>
                <a:spcPct val="20000"/>
              </a:spcBef>
              <a:buClr>
                <a:schemeClr val="accent1"/>
              </a:buClr>
              <a:buFont typeface="Wingdings" pitchFamily="2" charset="2"/>
              <a:buNone/>
              <a:defRPr sz="1000" kern="1200">
                <a:solidFill>
                  <a:schemeClr val="tx1">
                    <a:lumMod val="85000"/>
                    <a:lumOff val="15000"/>
                  </a:schemeClr>
                </a:solidFill>
                <a:latin typeface="+mn-lt"/>
                <a:ea typeface="+mn-ea"/>
                <a:cs typeface="+mn-cs"/>
              </a:defRPr>
            </a:lvl3pPr>
            <a:lvl4pPr marL="1371600" indent="0" algn="l" defTabSz="914400" rtl="0" eaLnBrk="1" latinLnBrk="0" hangingPunct="1">
              <a:spcBef>
                <a:spcPct val="20000"/>
              </a:spcBef>
              <a:buClr>
                <a:schemeClr val="accent1"/>
              </a:buClr>
              <a:buFont typeface="Wingdings" pitchFamily="2" charset="2"/>
              <a:buNone/>
              <a:defRPr sz="900" kern="1200">
                <a:solidFill>
                  <a:schemeClr val="tx1">
                    <a:lumMod val="85000"/>
                    <a:lumOff val="15000"/>
                  </a:schemeClr>
                </a:solidFill>
                <a:latin typeface="+mn-lt"/>
                <a:ea typeface="+mn-ea"/>
                <a:cs typeface="+mn-cs"/>
              </a:defRPr>
            </a:lvl4pPr>
            <a:lvl5pPr marL="1828800" indent="0" algn="l" defTabSz="914400" rtl="0" eaLnBrk="1" latinLnBrk="0" hangingPunct="1">
              <a:spcBef>
                <a:spcPct val="20000"/>
              </a:spcBef>
              <a:buClr>
                <a:schemeClr val="accent1"/>
              </a:buClr>
              <a:buFont typeface="Wingdings" pitchFamily="2" charset="2"/>
              <a:buNone/>
              <a:defRPr sz="900" kern="1200">
                <a:solidFill>
                  <a:schemeClr val="tx1">
                    <a:lumMod val="85000"/>
                    <a:lumOff val="15000"/>
                  </a:schemeClr>
                </a:solidFill>
                <a:latin typeface="+mn-lt"/>
                <a:ea typeface="+mn-ea"/>
                <a:cs typeface="+mn-cs"/>
              </a:defRPr>
            </a:lvl5pPr>
            <a:lvl6pPr marL="2286000" indent="0" algn="l" defTabSz="914400" rtl="0" eaLnBrk="1" latinLnBrk="0" hangingPunct="1">
              <a:spcBef>
                <a:spcPts val="400"/>
              </a:spcBef>
              <a:buClr>
                <a:schemeClr val="accent1"/>
              </a:buClr>
              <a:buFont typeface="Wingdings" pitchFamily="2" charset="2"/>
              <a:buNone/>
              <a:defRPr sz="900" kern="1200">
                <a:solidFill>
                  <a:schemeClr val="tx1"/>
                </a:solidFill>
                <a:latin typeface="+mn-lt"/>
                <a:ea typeface="+mn-ea"/>
                <a:cs typeface="+mn-cs"/>
              </a:defRPr>
            </a:lvl6pPr>
            <a:lvl7pPr marL="2743200" indent="0" algn="l" defTabSz="914400" rtl="0" eaLnBrk="1" latinLnBrk="0" hangingPunct="1">
              <a:spcBef>
                <a:spcPts val="400"/>
              </a:spcBef>
              <a:buClr>
                <a:schemeClr val="accent1"/>
              </a:buClr>
              <a:buFont typeface="Wingdings" pitchFamily="2" charset="2"/>
              <a:buNone/>
              <a:defRPr sz="900" kern="1200">
                <a:solidFill>
                  <a:schemeClr val="tx1"/>
                </a:solidFill>
                <a:latin typeface="+mn-lt"/>
                <a:ea typeface="+mn-ea"/>
                <a:cs typeface="+mn-cs"/>
              </a:defRPr>
            </a:lvl7pPr>
            <a:lvl8pPr marL="3200400" indent="0" algn="l" defTabSz="914400" rtl="0" eaLnBrk="1" latinLnBrk="0" hangingPunct="1">
              <a:spcBef>
                <a:spcPts val="400"/>
              </a:spcBef>
              <a:buClr>
                <a:schemeClr val="accent1"/>
              </a:buClr>
              <a:buFont typeface="Wingdings" pitchFamily="2" charset="2"/>
              <a:buNone/>
              <a:defRPr sz="900" kern="1200">
                <a:solidFill>
                  <a:schemeClr val="tx1"/>
                </a:solidFill>
                <a:latin typeface="+mn-lt"/>
                <a:ea typeface="+mn-ea"/>
                <a:cs typeface="+mn-cs"/>
              </a:defRPr>
            </a:lvl8pPr>
            <a:lvl9pPr marL="3657600" indent="0" algn="l" defTabSz="914400" rtl="0" eaLnBrk="1" latinLnBrk="0" hangingPunct="1">
              <a:spcBef>
                <a:spcPts val="400"/>
              </a:spcBef>
              <a:buClr>
                <a:schemeClr val="accent1"/>
              </a:buClr>
              <a:buFont typeface="Wingdings" pitchFamily="2" charset="2"/>
              <a:buNone/>
              <a:defRPr sz="900" kern="1200">
                <a:solidFill>
                  <a:schemeClr val="tx1"/>
                </a:solidFill>
                <a:latin typeface="+mn-lt"/>
                <a:ea typeface="+mn-ea"/>
                <a:cs typeface="+mn-cs"/>
              </a:defRPr>
            </a:lvl9pPr>
          </a:lstStyle>
          <a:p>
            <a:pPr algn="r"/>
            <a:r>
              <a:rPr lang="en-US" sz="1800" dirty="0" err="1" smtClean="0">
                <a:solidFill>
                  <a:schemeClr val="tx2">
                    <a:lumMod val="75000"/>
                  </a:schemeClr>
                </a:solidFill>
                <a:latin typeface="Elephant" panose="02020904090505020303" pitchFamily="18" charset="0"/>
              </a:rPr>
              <a:t>Lavan</a:t>
            </a:r>
            <a:r>
              <a:rPr lang="en-US" sz="1800" dirty="0" smtClean="0">
                <a:solidFill>
                  <a:schemeClr val="tx2">
                    <a:lumMod val="75000"/>
                  </a:schemeClr>
                </a:solidFill>
                <a:latin typeface="Elephant" panose="02020904090505020303" pitchFamily="18" charset="0"/>
              </a:rPr>
              <a:t> Martin Assisted </a:t>
            </a:r>
            <a:br>
              <a:rPr lang="en-US" sz="1800" dirty="0" smtClean="0">
                <a:solidFill>
                  <a:schemeClr val="tx2">
                    <a:lumMod val="75000"/>
                  </a:schemeClr>
                </a:solidFill>
                <a:latin typeface="Elephant" panose="02020904090505020303" pitchFamily="18" charset="0"/>
              </a:rPr>
            </a:br>
            <a:r>
              <a:rPr lang="en-US" sz="1800" dirty="0" smtClean="0">
                <a:solidFill>
                  <a:schemeClr val="tx2">
                    <a:lumMod val="75000"/>
                  </a:schemeClr>
                </a:solidFill>
                <a:latin typeface="Elephant" panose="02020904090505020303" pitchFamily="18" charset="0"/>
              </a:rPr>
              <a:t>Living Facility</a:t>
            </a:r>
          </a:p>
          <a:p>
            <a:endParaRPr lang="en-US" dirty="0"/>
          </a:p>
        </p:txBody>
      </p:sp>
    </p:spTree>
    <p:extLst>
      <p:ext uri="{BB962C8B-B14F-4D97-AF65-F5344CB8AC3E}">
        <p14:creationId xmlns:p14="http://schemas.microsoft.com/office/powerpoint/2010/main" val="23288998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9625" y="2286000"/>
            <a:ext cx="7725629" cy="2200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043414" y="990600"/>
            <a:ext cx="7239000" cy="584775"/>
          </a:xfrm>
          <a:prstGeom prst="rect">
            <a:avLst/>
          </a:prstGeom>
          <a:noFill/>
        </p:spPr>
        <p:txBody>
          <a:bodyPr wrap="square" rtlCol="0">
            <a:spAutoFit/>
          </a:bodyPr>
          <a:lstStyle/>
          <a:p>
            <a:pPr algn="ctr"/>
            <a:r>
              <a:rPr lang="en-US" sz="3200" dirty="0" smtClean="0">
                <a:solidFill>
                  <a:srgbClr val="6B4917"/>
                </a:solidFill>
              </a:rPr>
              <a:t>Poarch Creek Community Center</a:t>
            </a:r>
            <a:endParaRPr lang="en-US" sz="3200" dirty="0">
              <a:solidFill>
                <a:srgbClr val="6B4917"/>
              </a:solidFill>
            </a:endParaRPr>
          </a:p>
        </p:txBody>
      </p:sp>
      <p:sp>
        <p:nvSpPr>
          <p:cNvPr id="3" name="Rectangle 2"/>
          <p:cNvSpPr/>
          <p:nvPr/>
        </p:nvSpPr>
        <p:spPr>
          <a:xfrm>
            <a:off x="2209800" y="5334000"/>
            <a:ext cx="4572000" cy="461665"/>
          </a:xfrm>
          <a:prstGeom prst="rect">
            <a:avLst/>
          </a:prstGeom>
        </p:spPr>
        <p:txBody>
          <a:bodyPr>
            <a:spAutoFit/>
          </a:bodyPr>
          <a:lstStyle/>
          <a:p>
            <a:pPr algn="ctr"/>
            <a:r>
              <a:rPr lang="en-US" sz="2400" dirty="0" smtClean="0">
                <a:solidFill>
                  <a:srgbClr val="6B4917"/>
                </a:solidFill>
              </a:rPr>
              <a:t>Grand Opening held March 1, 2018</a:t>
            </a:r>
            <a:endParaRPr lang="en-US" sz="2400" dirty="0">
              <a:solidFill>
                <a:srgbClr val="6B4917"/>
              </a:solidFill>
            </a:endParaRPr>
          </a:p>
        </p:txBody>
      </p:sp>
    </p:spTree>
    <p:extLst>
      <p:ext uri="{BB962C8B-B14F-4D97-AF65-F5344CB8AC3E}">
        <p14:creationId xmlns:p14="http://schemas.microsoft.com/office/powerpoint/2010/main" val="26532404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https://sp.yimg.com/ib/th?id=JN.AEetDG2p3ioGW949BUMaqA&amp;pid=15.1&amp;P=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0" y="152400"/>
            <a:ext cx="3600450" cy="251460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s://sp.yimg.com/ib/th?id=JN.WAEWigMFuX6Hp8W6oqqvdg&amp;pid=15.1&amp;P=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340178"/>
            <a:ext cx="2857500" cy="1895476"/>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s://sp.yimg.com/ib/th?id=JN.k0DtHfD5jzEAtcZN09j4BA&amp;pid=15.1&amp;P=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2200" y="3657600"/>
            <a:ext cx="4572000" cy="302895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179116" y="2667000"/>
            <a:ext cx="6785768" cy="923330"/>
          </a:xfrm>
          <a:prstGeom prst="rect">
            <a:avLst/>
          </a:prstGeom>
          <a:noFill/>
        </p:spPr>
        <p:txBody>
          <a:bodyPr wrap="none" rtlCol="0">
            <a:spAutoFit/>
          </a:bodyPr>
          <a:lstStyle/>
          <a:p>
            <a:r>
              <a:rPr lang="en-US" sz="5400" b="1" dirty="0" smtClean="0">
                <a:solidFill>
                  <a:srgbClr val="FF0000"/>
                </a:solidFill>
              </a:rPr>
              <a:t>Wind Creek Hospitality</a:t>
            </a:r>
            <a:endParaRPr lang="en-US" sz="5400" b="1" dirty="0">
              <a:solidFill>
                <a:srgbClr val="FF0000"/>
              </a:solidFill>
            </a:endParaRPr>
          </a:p>
        </p:txBody>
      </p:sp>
    </p:spTree>
    <p:extLst>
      <p:ext uri="{BB962C8B-B14F-4D97-AF65-F5344CB8AC3E}">
        <p14:creationId xmlns:p14="http://schemas.microsoft.com/office/powerpoint/2010/main" val="21900926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79116" y="2667000"/>
            <a:ext cx="6785768" cy="923330"/>
          </a:xfrm>
          <a:prstGeom prst="rect">
            <a:avLst/>
          </a:prstGeom>
          <a:noFill/>
        </p:spPr>
        <p:txBody>
          <a:bodyPr wrap="none" rtlCol="0">
            <a:spAutoFit/>
          </a:bodyPr>
          <a:lstStyle/>
          <a:p>
            <a:r>
              <a:rPr lang="en-US" sz="5400" b="1" dirty="0" smtClean="0">
                <a:solidFill>
                  <a:srgbClr val="FF0000"/>
                </a:solidFill>
              </a:rPr>
              <a:t>Wind Creek Hospitality</a:t>
            </a:r>
            <a:endParaRPr lang="en-US" sz="5400" b="1" dirty="0">
              <a:solidFill>
                <a:srgbClr val="FF0000"/>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9116" y="3741173"/>
            <a:ext cx="1987455" cy="2863643"/>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59926" y="304800"/>
            <a:ext cx="3876675" cy="2245924"/>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00" y="228600"/>
            <a:ext cx="3352800" cy="2322124"/>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11498" y="4267199"/>
            <a:ext cx="4157058" cy="2330243"/>
          </a:xfrm>
          <a:prstGeom prst="rect">
            <a:avLst/>
          </a:prstGeom>
        </p:spPr>
      </p:pic>
    </p:spTree>
    <p:extLst>
      <p:ext uri="{BB962C8B-B14F-4D97-AF65-F5344CB8AC3E}">
        <p14:creationId xmlns:p14="http://schemas.microsoft.com/office/powerpoint/2010/main" val="28288153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1981200" y="2683014"/>
            <a:ext cx="5356787" cy="707886"/>
          </a:xfrm>
          <a:prstGeom prst="rect">
            <a:avLst/>
          </a:prstGeom>
          <a:noFill/>
        </p:spPr>
        <p:txBody>
          <a:bodyPr wrap="none" rtlCol="0">
            <a:spAutoFit/>
          </a:bodyPr>
          <a:lstStyle/>
          <a:p>
            <a:r>
              <a:rPr lang="en-US" sz="4000" b="1" dirty="0" smtClean="0">
                <a:solidFill>
                  <a:srgbClr val="FF0000"/>
                </a:solidFill>
              </a:rPr>
              <a:t>Creek Indian Enterprises</a:t>
            </a:r>
            <a:endParaRPr lang="en-US" sz="4000" b="1" dirty="0">
              <a:solidFill>
                <a:srgbClr val="FF0000"/>
              </a:solidFill>
            </a:endParaRPr>
          </a:p>
        </p:txBody>
      </p:sp>
    </p:spTree>
    <p:extLst>
      <p:ext uri="{BB962C8B-B14F-4D97-AF65-F5344CB8AC3E}">
        <p14:creationId xmlns:p14="http://schemas.microsoft.com/office/powerpoint/2010/main" val="31510456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Placeholder 14"/>
          <p:cNvPicPr>
            <a:picLocks noGrp="1" noChangeAspect="1"/>
          </p:cNvPicPr>
          <p:nvPr>
            <p:ph type="pic" idx="1"/>
          </p:nvPr>
        </p:nvPicPr>
        <p:blipFill>
          <a:blip r:embed="rId2" cstate="print">
            <a:extLst>
              <a:ext uri="{28A0092B-C50C-407E-A947-70E740481C1C}">
                <a14:useLocalDpi xmlns:a14="http://schemas.microsoft.com/office/drawing/2010/main" val="0"/>
              </a:ext>
            </a:extLst>
          </a:blip>
          <a:stretch>
            <a:fillRect/>
          </a:stretch>
        </p:blipFill>
        <p:spPr>
          <a:xfrm>
            <a:off x="1447800" y="304800"/>
            <a:ext cx="6324600" cy="6137737"/>
          </a:xfrm>
          <a:prstGeom prst="rect">
            <a:avLst/>
          </a:prstGeom>
        </p:spPr>
      </p:pic>
    </p:spTree>
    <p:extLst>
      <p:ext uri="{BB962C8B-B14F-4D97-AF65-F5344CB8AC3E}">
        <p14:creationId xmlns:p14="http://schemas.microsoft.com/office/powerpoint/2010/main" val="41911771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1886" y="1752600"/>
            <a:ext cx="8305800" cy="1754326"/>
          </a:xfrm>
          <a:prstGeom prst="rect">
            <a:avLst/>
          </a:prstGeom>
        </p:spPr>
        <p:txBody>
          <a:bodyPr wrap="square">
            <a:spAutoFit/>
          </a:bodyPr>
          <a:lstStyle/>
          <a:p>
            <a:r>
              <a:rPr lang="en-US" dirty="0"/>
              <a:t>The Poarch Creek Indians are descendants of a segment of the original Creek Nation, which once covered almost all of Alabama and Georgia. Unlike many eastern Indian tribes, the Poarch Creeks were not removed from their tribal lands and have lived together for almost 200 years in and around the reservation in Poarch, Alabama. The reservation is located eight miles northwest of Atmore, Alabama in rural Escambia County, and 57 miles east of Mobile</a:t>
            </a:r>
            <a:r>
              <a:rPr lang="en-US" dirty="0" smtClean="0"/>
              <a:t>.</a:t>
            </a:r>
          </a:p>
        </p:txBody>
      </p:sp>
      <p:pic>
        <p:nvPicPr>
          <p:cNvPr id="2052" name="Picture 4" descr="Image result for poarch creek india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346" y="228600"/>
            <a:ext cx="1905000" cy="142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81570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sp.yimg.com/ib/th?id=JN.lAnUTLvqRjBcGH27w93wLw&amp;pid=15.1&amp;P=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3250" y="304800"/>
            <a:ext cx="2857500" cy="25527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24814" y="3984172"/>
            <a:ext cx="8029057" cy="2123658"/>
          </a:xfrm>
          <a:prstGeom prst="rect">
            <a:avLst/>
          </a:prstGeom>
          <a:noFill/>
        </p:spPr>
        <p:txBody>
          <a:bodyPr wrap="none" rtlCol="0">
            <a:spAutoFit/>
          </a:bodyPr>
          <a:lstStyle/>
          <a:p>
            <a:r>
              <a:rPr lang="en-US" sz="6600" dirty="0" smtClean="0">
                <a:solidFill>
                  <a:srgbClr val="FF0000"/>
                </a:solidFill>
              </a:rPr>
              <a:t>Fire Department  25</a:t>
            </a:r>
          </a:p>
          <a:p>
            <a:r>
              <a:rPr lang="en-US" sz="6600" dirty="0" smtClean="0">
                <a:solidFill>
                  <a:srgbClr val="FF0000"/>
                </a:solidFill>
              </a:rPr>
              <a:t>Police Department   55</a:t>
            </a:r>
            <a:endParaRPr lang="en-US" sz="6600" dirty="0">
              <a:solidFill>
                <a:srgbClr val="FF0000"/>
              </a:solidFill>
            </a:endParaRPr>
          </a:p>
        </p:txBody>
      </p:sp>
    </p:spTree>
    <p:extLst>
      <p:ext uri="{BB962C8B-B14F-4D97-AF65-F5344CB8AC3E}">
        <p14:creationId xmlns:p14="http://schemas.microsoft.com/office/powerpoint/2010/main" val="12037322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I-65</a:t>
            </a:r>
            <a:endParaRPr lang="en-US" dirty="0"/>
          </a:p>
        </p:txBody>
      </p:sp>
      <p:pic>
        <p:nvPicPr>
          <p:cNvPr id="15362" name="Picture 2" descr="Image result for i-65 exit 54 pictur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445664"/>
            <a:ext cx="5334000" cy="4000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26580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00200" y="2634343"/>
            <a:ext cx="6336478" cy="1938992"/>
          </a:xfrm>
          <a:prstGeom prst="rect">
            <a:avLst/>
          </a:prstGeom>
          <a:noFill/>
        </p:spPr>
        <p:txBody>
          <a:bodyPr wrap="none" rtlCol="0">
            <a:spAutoFit/>
          </a:bodyPr>
          <a:lstStyle/>
          <a:p>
            <a:r>
              <a:rPr lang="en-US" sz="6000" b="1" dirty="0" smtClean="0">
                <a:solidFill>
                  <a:srgbClr val="FF0000"/>
                </a:solidFill>
              </a:rPr>
              <a:t>2009 Dragon Slayer</a:t>
            </a:r>
          </a:p>
          <a:p>
            <a:r>
              <a:rPr lang="en-US" sz="6000" b="1" dirty="0" smtClean="0">
                <a:solidFill>
                  <a:srgbClr val="FF0000"/>
                </a:solidFill>
              </a:rPr>
              <a:t>Civil Support Team</a:t>
            </a:r>
            <a:endParaRPr lang="en-US" sz="6000" b="1" dirty="0">
              <a:solidFill>
                <a:srgbClr val="FF0000"/>
              </a:solidFill>
            </a:endParaRPr>
          </a:p>
        </p:txBody>
      </p:sp>
    </p:spTree>
    <p:extLst>
      <p:ext uri="{BB962C8B-B14F-4D97-AF65-F5344CB8AC3E}">
        <p14:creationId xmlns:p14="http://schemas.microsoft.com/office/powerpoint/2010/main" val="33021440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00200" y="1600200"/>
            <a:ext cx="5791200" cy="40386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106841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95400" y="1219200"/>
            <a:ext cx="6629400" cy="4724400"/>
          </a:xfrm>
          <a:prstGeom prst="rect">
            <a:avLst/>
          </a:prstGeom>
        </p:spPr>
      </p:pic>
    </p:spTree>
    <p:extLst>
      <p:ext uri="{BB962C8B-B14F-4D97-AF65-F5344CB8AC3E}">
        <p14:creationId xmlns:p14="http://schemas.microsoft.com/office/powerpoint/2010/main" val="31349358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00200" y="1371600"/>
            <a:ext cx="6248400" cy="4572000"/>
          </a:xfrm>
          <a:prstGeom prst="rect">
            <a:avLst/>
          </a:prstGeom>
        </p:spPr>
      </p:pic>
    </p:spTree>
    <p:extLst>
      <p:ext uri="{BB962C8B-B14F-4D97-AF65-F5344CB8AC3E}">
        <p14:creationId xmlns:p14="http://schemas.microsoft.com/office/powerpoint/2010/main" val="271961218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0" y="1371600"/>
            <a:ext cx="5867400" cy="4343400"/>
          </a:xfrm>
          <a:prstGeom prst="rect">
            <a:avLst/>
          </a:prstGeom>
        </p:spPr>
      </p:pic>
    </p:spTree>
    <p:extLst>
      <p:ext uri="{BB962C8B-B14F-4D97-AF65-F5344CB8AC3E}">
        <p14:creationId xmlns:p14="http://schemas.microsoft.com/office/powerpoint/2010/main" val="8207649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00200" y="1524000"/>
            <a:ext cx="6400800" cy="4114800"/>
          </a:xfrm>
          <a:prstGeom prst="rect">
            <a:avLst/>
          </a:prstGeom>
        </p:spPr>
      </p:pic>
    </p:spTree>
    <p:extLst>
      <p:ext uri="{BB962C8B-B14F-4D97-AF65-F5344CB8AC3E}">
        <p14:creationId xmlns:p14="http://schemas.microsoft.com/office/powerpoint/2010/main" val="1394259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 y="2666999"/>
            <a:ext cx="9235220" cy="769441"/>
          </a:xfrm>
          <a:prstGeom prst="rect">
            <a:avLst/>
          </a:prstGeom>
          <a:noFill/>
        </p:spPr>
        <p:txBody>
          <a:bodyPr wrap="none" rtlCol="0">
            <a:spAutoFit/>
          </a:bodyPr>
          <a:lstStyle/>
          <a:p>
            <a:r>
              <a:rPr lang="en-US" sz="4400" b="1" dirty="0" smtClean="0">
                <a:solidFill>
                  <a:srgbClr val="FF0000"/>
                </a:solidFill>
              </a:rPr>
              <a:t>2017 Alabama National Guard Exercise</a:t>
            </a:r>
            <a:endParaRPr lang="en-US" sz="4400" b="1" dirty="0">
              <a:solidFill>
                <a:srgbClr val="FF0000"/>
              </a:solidFill>
            </a:endParaRPr>
          </a:p>
        </p:txBody>
      </p:sp>
    </p:spTree>
    <p:extLst>
      <p:ext uri="{BB962C8B-B14F-4D97-AF65-F5344CB8AC3E}">
        <p14:creationId xmlns:p14="http://schemas.microsoft.com/office/powerpoint/2010/main" val="37777870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9507226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3238" y="76200"/>
            <a:ext cx="8610600" cy="2585323"/>
          </a:xfrm>
          <a:prstGeom prst="rect">
            <a:avLst/>
          </a:prstGeom>
        </p:spPr>
        <p:txBody>
          <a:bodyPr wrap="square">
            <a:spAutoFit/>
          </a:bodyPr>
          <a:lstStyle/>
          <a:p>
            <a:r>
              <a:rPr lang="en-US" dirty="0"/>
              <a:t>The Poarch Band of Creek Indians is the only federally recognized Indian Tribe in the state of Alabama, operating as a sovereign nation with its own system of government and bylaws. The Tribe operates a variety of economic enterprises, which employ hundreds of area residents. Poarch Creek Indian Gaming manages three gaming facilities in Alabama, including: Wind Creek Casino &amp; Hotel, Atmore; Wind Creek Casino &amp; Hotel, Wetumpka; and, Wind Creek Casino &amp; Hotel, Montgomery. The Poarch Band of Creek Indians is an active partner in the state of Alabama, contributing to economic, educational, social and cultural projects benefiting both tribal members and residents of these local communities and neighboring towns.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2371724" y="3038475"/>
            <a:ext cx="4191000" cy="3143250"/>
          </a:xfrm>
          <a:prstGeom prst="rect">
            <a:avLst/>
          </a:prstGeom>
        </p:spPr>
      </p:pic>
    </p:spTree>
    <p:extLst>
      <p:ext uri="{BB962C8B-B14F-4D97-AF65-F5344CB8AC3E}">
        <p14:creationId xmlns:p14="http://schemas.microsoft.com/office/powerpoint/2010/main" val="31717755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17439382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s://www.alabamafirecollege.org/images/slideshow/hazmat2.jpg?sfvrsn=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4953000"/>
            <a:ext cx="4762500" cy="1771651"/>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s://www.alabamafirecollege.org/App_Themes/AFC/Images/AFC_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357868"/>
            <a:ext cx="5962650" cy="1085850"/>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s://www.alabamafirecollege.org/images/slideshow/img_0583.jpg?sfvrsn=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2895600"/>
            <a:ext cx="4762500" cy="1771651"/>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http://www.alabamafirecollege.org/images/default-source/thumbnails/ifsac-seal.png?sfvrsn=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40336" y="538842"/>
            <a:ext cx="904875" cy="904876"/>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http://www.alabamafirecollege.org/images/website-images/proboardlogo2.png?sfvrsn=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77200" y="509814"/>
            <a:ext cx="809625" cy="100012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317573" y="1509939"/>
            <a:ext cx="4561954" cy="923330"/>
          </a:xfrm>
          <a:prstGeom prst="rect">
            <a:avLst/>
          </a:prstGeom>
          <a:noFill/>
        </p:spPr>
        <p:txBody>
          <a:bodyPr wrap="none" rtlCol="0">
            <a:spAutoFit/>
          </a:bodyPr>
          <a:lstStyle/>
          <a:p>
            <a:pPr algn="ctr"/>
            <a:r>
              <a:rPr lang="en-US" b="1" dirty="0" smtClean="0">
                <a:solidFill>
                  <a:srgbClr val="FF0000"/>
                </a:solidFill>
              </a:rPr>
              <a:t>Hazardous Materials Awareness &amp; Operations</a:t>
            </a:r>
          </a:p>
          <a:p>
            <a:pPr algn="ctr"/>
            <a:r>
              <a:rPr lang="en-US" b="1" dirty="0" smtClean="0">
                <a:solidFill>
                  <a:srgbClr val="FF0000"/>
                </a:solidFill>
              </a:rPr>
              <a:t>Hazardous Materials Technician</a:t>
            </a:r>
          </a:p>
          <a:p>
            <a:pPr algn="ctr"/>
            <a:r>
              <a:rPr lang="en-US" b="1" dirty="0" smtClean="0">
                <a:solidFill>
                  <a:srgbClr val="FF0000"/>
                </a:solidFill>
              </a:rPr>
              <a:t>Hazardous Materials Incident Commander</a:t>
            </a:r>
            <a:endParaRPr lang="en-US" b="1" dirty="0">
              <a:solidFill>
                <a:srgbClr val="FF0000"/>
              </a:solidFill>
            </a:endParaRPr>
          </a:p>
        </p:txBody>
      </p:sp>
    </p:spTree>
    <p:extLst>
      <p:ext uri="{BB962C8B-B14F-4D97-AF65-F5344CB8AC3E}">
        <p14:creationId xmlns:p14="http://schemas.microsoft.com/office/powerpoint/2010/main" val="3779160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76400" y="2209800"/>
            <a:ext cx="5909086" cy="2123658"/>
          </a:xfrm>
          <a:prstGeom prst="rect">
            <a:avLst/>
          </a:prstGeom>
          <a:noFill/>
        </p:spPr>
        <p:txBody>
          <a:bodyPr wrap="square" rtlCol="0">
            <a:spAutoFit/>
          </a:bodyPr>
          <a:lstStyle/>
          <a:p>
            <a:pPr algn="ctr"/>
            <a:r>
              <a:rPr lang="en-US" sz="4400" b="1" dirty="0">
                <a:solidFill>
                  <a:srgbClr val="FF0000"/>
                </a:solidFill>
              </a:rPr>
              <a:t>National Domestic Preparedness Consortium</a:t>
            </a:r>
            <a:endParaRPr lang="en-US" sz="4400" dirty="0">
              <a:solidFill>
                <a:srgbClr val="FF0000"/>
              </a:solidFill>
            </a:endParaRPr>
          </a:p>
        </p:txBody>
      </p:sp>
    </p:spTree>
    <p:extLst>
      <p:ext uri="{BB962C8B-B14F-4D97-AF65-F5344CB8AC3E}">
        <p14:creationId xmlns:p14="http://schemas.microsoft.com/office/powerpoint/2010/main" val="18572152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293" y="3505200"/>
            <a:ext cx="8601218" cy="830997"/>
          </a:xfrm>
          <a:prstGeom prst="rect">
            <a:avLst/>
          </a:prstGeom>
          <a:noFill/>
        </p:spPr>
        <p:txBody>
          <a:bodyPr wrap="square" rtlCol="0">
            <a:spAutoFit/>
          </a:bodyPr>
          <a:lstStyle/>
          <a:p>
            <a:r>
              <a:rPr lang="en-US" sz="2400" b="1" dirty="0">
                <a:solidFill>
                  <a:srgbClr val="FF0000"/>
                </a:solidFill>
                <a:hlinkClick r:id="rId2"/>
              </a:rPr>
              <a:t>PER-229 | Introduction to Computer-Aided Management of Emergency Operations (CAMEO) Suite</a:t>
            </a:r>
            <a:endParaRPr lang="en-US" sz="2400" dirty="0">
              <a:solidFill>
                <a:srgbClr val="FF0000"/>
              </a:solidFill>
            </a:endParaRPr>
          </a:p>
        </p:txBody>
      </p:sp>
      <p:sp>
        <p:nvSpPr>
          <p:cNvPr id="4" name="TextBox 3"/>
          <p:cNvSpPr txBox="1"/>
          <p:nvPr/>
        </p:nvSpPr>
        <p:spPr>
          <a:xfrm>
            <a:off x="1" y="4495800"/>
            <a:ext cx="9144000" cy="954107"/>
          </a:xfrm>
          <a:prstGeom prst="rect">
            <a:avLst/>
          </a:prstGeom>
          <a:noFill/>
        </p:spPr>
        <p:txBody>
          <a:bodyPr wrap="square" rtlCol="0">
            <a:spAutoFit/>
          </a:bodyPr>
          <a:lstStyle/>
          <a:p>
            <a:r>
              <a:rPr lang="en-US" sz="2800" b="1" dirty="0">
                <a:hlinkClick r:id="rId3"/>
              </a:rPr>
              <a:t>PER-222 | Public Safety CBRNE Response - Sampling Techniques and Guidelines</a:t>
            </a:r>
            <a:endParaRPr lang="en-US" sz="2800" dirty="0"/>
          </a:p>
        </p:txBody>
      </p:sp>
      <p:pic>
        <p:nvPicPr>
          <p:cNvPr id="1026" name="Picture 2" descr="LSU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2200" y="304800"/>
            <a:ext cx="4038600" cy="128111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1773" y="1905000"/>
            <a:ext cx="8969828" cy="830997"/>
          </a:xfrm>
          <a:prstGeom prst="rect">
            <a:avLst/>
          </a:prstGeom>
          <a:noFill/>
        </p:spPr>
        <p:txBody>
          <a:bodyPr wrap="square" rtlCol="0">
            <a:spAutoFit/>
          </a:bodyPr>
          <a:lstStyle/>
          <a:p>
            <a:pPr algn="ctr"/>
            <a:r>
              <a:rPr lang="en-US" sz="2400" b="1" dirty="0">
                <a:solidFill>
                  <a:srgbClr val="FF0000"/>
                </a:solidFill>
              </a:rPr>
              <a:t>National Center for Biomedical Research and Training at Louisiana State University</a:t>
            </a:r>
          </a:p>
        </p:txBody>
      </p:sp>
    </p:spTree>
    <p:extLst>
      <p:ext uri="{BB962C8B-B14F-4D97-AF65-F5344CB8AC3E}">
        <p14:creationId xmlns:p14="http://schemas.microsoft.com/office/powerpoint/2010/main" val="24349849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6200" y="3886200"/>
            <a:ext cx="8991600" cy="1384995"/>
          </a:xfrm>
          <a:prstGeom prst="rect">
            <a:avLst/>
          </a:prstGeom>
          <a:noFill/>
        </p:spPr>
        <p:txBody>
          <a:bodyPr wrap="square" rtlCol="0">
            <a:spAutoFit/>
          </a:bodyPr>
          <a:lstStyle/>
          <a:p>
            <a:r>
              <a:rPr lang="en-US" sz="2800" b="1" dirty="0">
                <a:solidFill>
                  <a:srgbClr val="FF0000"/>
                </a:solidFill>
                <a:hlinkClick r:id="rId2"/>
              </a:rPr>
              <a:t>PER-354 </a:t>
            </a:r>
            <a:r>
              <a:rPr lang="en-US" sz="2800" b="1" dirty="0">
                <a:solidFill>
                  <a:srgbClr val="FF0000"/>
                </a:solidFill>
              </a:rPr>
              <a:t/>
            </a:r>
            <a:br>
              <a:rPr lang="en-US" sz="2800" b="1" dirty="0">
                <a:solidFill>
                  <a:srgbClr val="FF0000"/>
                </a:solidFill>
              </a:rPr>
            </a:br>
            <a:r>
              <a:rPr lang="en-US" sz="2800" b="1" dirty="0">
                <a:solidFill>
                  <a:srgbClr val="FF0000"/>
                </a:solidFill>
              </a:rPr>
              <a:t>Response to Radiological/Nuclear Weapons of Mass Destruction Incidents</a:t>
            </a:r>
            <a:r>
              <a:rPr lang="en-US" b="1" dirty="0"/>
              <a:t> </a:t>
            </a:r>
            <a:endParaRPr lang="en-US" dirty="0"/>
          </a:p>
        </p:txBody>
      </p:sp>
      <p:pic>
        <p:nvPicPr>
          <p:cNvPr id="2052" name="Picture 4" descr="CTOS title graphi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457200"/>
            <a:ext cx="8534400"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87918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1219200"/>
            <a:ext cx="237566" cy="646331"/>
          </a:xfrm>
          <a:prstGeom prst="rect">
            <a:avLst/>
          </a:prstGeom>
          <a:noFill/>
        </p:spPr>
        <p:txBody>
          <a:bodyPr wrap="none" rtlCol="0">
            <a:spAutoFit/>
          </a:bodyPr>
          <a:lstStyle/>
          <a:p>
            <a:r>
              <a:rPr lang="en-US" dirty="0"/>
              <a:t/>
            </a:r>
            <a:br>
              <a:rPr lang="en-US" dirty="0"/>
            </a:br>
            <a:r>
              <a:rPr lang="en-US" dirty="0"/>
              <a:t> </a:t>
            </a:r>
          </a:p>
        </p:txBody>
      </p:sp>
      <p:pic>
        <p:nvPicPr>
          <p:cNvPr id="3074" name="Picture 2" descr="EMRTC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239486"/>
            <a:ext cx="5029200" cy="9906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57200" y="1603921"/>
            <a:ext cx="7126695" cy="523220"/>
          </a:xfrm>
          <a:prstGeom prst="rect">
            <a:avLst/>
          </a:prstGeom>
          <a:noFill/>
        </p:spPr>
        <p:txBody>
          <a:bodyPr wrap="none" rtlCol="0">
            <a:spAutoFit/>
          </a:bodyPr>
          <a:lstStyle/>
          <a:p>
            <a:pPr algn="ctr"/>
            <a:r>
              <a:rPr lang="en-US" sz="2800" b="1" dirty="0">
                <a:hlinkClick r:id="rId3"/>
              </a:rPr>
              <a:t>Incident Response to Terrorist Bombings (IRTB</a:t>
            </a:r>
            <a:r>
              <a:rPr lang="en-US" b="1" dirty="0">
                <a:hlinkClick r:id="rId3"/>
              </a:rPr>
              <a:t>)</a:t>
            </a:r>
            <a:endParaRPr lang="en-US" dirty="0"/>
          </a:p>
        </p:txBody>
      </p:sp>
      <p:pic>
        <p:nvPicPr>
          <p:cNvPr id="3076" name="Picture 4" descr="Department of Homeland Security First Responder Train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09950" y="2235653"/>
            <a:ext cx="2171700" cy="4600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46568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47700" y="152400"/>
            <a:ext cx="7848600" cy="2554545"/>
          </a:xfrm>
          <a:prstGeom prst="rect">
            <a:avLst/>
          </a:prstGeom>
        </p:spPr>
        <p:txBody>
          <a:bodyPr wrap="square">
            <a:spAutoFit/>
          </a:bodyPr>
          <a:lstStyle/>
          <a:p>
            <a:r>
              <a:rPr lang="en-US" sz="4000" b="1" dirty="0">
                <a:solidFill>
                  <a:srgbClr val="FF0000"/>
                </a:solidFill>
              </a:rPr>
              <a:t>Texas A&amp;M Engineering Extension Service, National Emergency Response and Rescue Training Center</a:t>
            </a:r>
          </a:p>
        </p:txBody>
      </p:sp>
      <p:sp>
        <p:nvSpPr>
          <p:cNvPr id="3" name="Rectangle 2"/>
          <p:cNvSpPr/>
          <p:nvPr/>
        </p:nvSpPr>
        <p:spPr>
          <a:xfrm>
            <a:off x="457200" y="3105835"/>
            <a:ext cx="8534400" cy="2954655"/>
          </a:xfrm>
          <a:prstGeom prst="rect">
            <a:avLst/>
          </a:prstGeom>
        </p:spPr>
        <p:txBody>
          <a:bodyPr wrap="square">
            <a:spAutoFit/>
          </a:bodyPr>
          <a:lstStyle/>
          <a:p>
            <a:r>
              <a:rPr lang="en-US" sz="2400" dirty="0">
                <a:solidFill>
                  <a:srgbClr val="FF0000"/>
                </a:solidFill>
              </a:rPr>
              <a:t>Medical Preparedness And Response For Bombing </a:t>
            </a:r>
            <a:r>
              <a:rPr lang="en-US" sz="2400" dirty="0" smtClean="0">
                <a:solidFill>
                  <a:srgbClr val="FF0000"/>
                </a:solidFill>
              </a:rPr>
              <a:t>Incidents-MGT348</a:t>
            </a:r>
          </a:p>
          <a:p>
            <a:endParaRPr lang="en-US" sz="2400" dirty="0">
              <a:solidFill>
                <a:srgbClr val="FF0000"/>
              </a:solidFill>
            </a:endParaRPr>
          </a:p>
          <a:p>
            <a:r>
              <a:rPr lang="en-US" sz="2400" dirty="0" smtClean="0">
                <a:solidFill>
                  <a:srgbClr val="FF0000"/>
                </a:solidFill>
              </a:rPr>
              <a:t>Intermediate </a:t>
            </a:r>
            <a:r>
              <a:rPr lang="en-US" sz="2400" dirty="0">
                <a:solidFill>
                  <a:srgbClr val="FF0000"/>
                </a:solidFill>
              </a:rPr>
              <a:t>ICS-300 For Expanding </a:t>
            </a:r>
            <a:r>
              <a:rPr lang="en-US" sz="2400" dirty="0" smtClean="0">
                <a:solidFill>
                  <a:srgbClr val="FF0000"/>
                </a:solidFill>
              </a:rPr>
              <a:t>Incidents-MGT904</a:t>
            </a:r>
            <a:endParaRPr lang="en-US" sz="2400" dirty="0">
              <a:solidFill>
                <a:srgbClr val="FF0000"/>
              </a:solidFill>
            </a:endParaRPr>
          </a:p>
          <a:p>
            <a:endParaRPr lang="en-US" sz="2400" dirty="0" smtClean="0">
              <a:solidFill>
                <a:srgbClr val="FF0000"/>
              </a:solidFill>
            </a:endParaRPr>
          </a:p>
          <a:p>
            <a:r>
              <a:rPr lang="en-US" sz="2400" dirty="0" smtClean="0">
                <a:solidFill>
                  <a:srgbClr val="FF0000"/>
                </a:solidFill>
              </a:rPr>
              <a:t>Advanced </a:t>
            </a:r>
            <a:r>
              <a:rPr lang="en-US" sz="2400" dirty="0">
                <a:solidFill>
                  <a:srgbClr val="FF0000"/>
                </a:solidFill>
              </a:rPr>
              <a:t>ICS-400 Command And General Staff-Complex </a:t>
            </a:r>
            <a:r>
              <a:rPr lang="en-US" sz="2400" dirty="0" smtClean="0">
                <a:solidFill>
                  <a:srgbClr val="FF0000"/>
                </a:solidFill>
              </a:rPr>
              <a:t>Incidents-MGT 905</a:t>
            </a:r>
            <a:endParaRPr lang="en-US" sz="2400" dirty="0">
              <a:solidFill>
                <a:srgbClr val="FF0000"/>
              </a:solidFill>
            </a:endParaRPr>
          </a:p>
          <a:p>
            <a:endParaRPr lang="en-US" dirty="0"/>
          </a:p>
        </p:txBody>
      </p:sp>
    </p:spTree>
    <p:extLst>
      <p:ext uri="{BB962C8B-B14F-4D97-AF65-F5344CB8AC3E}">
        <p14:creationId xmlns:p14="http://schemas.microsoft.com/office/powerpoint/2010/main" val="40683892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685800"/>
            <a:ext cx="8458200" cy="1938992"/>
          </a:xfrm>
          <a:prstGeom prst="rect">
            <a:avLst/>
          </a:prstGeom>
        </p:spPr>
        <p:txBody>
          <a:bodyPr wrap="square">
            <a:spAutoFit/>
          </a:bodyPr>
          <a:lstStyle/>
          <a:p>
            <a:pPr algn="ctr"/>
            <a:r>
              <a:rPr lang="en-US" sz="4000" b="1" dirty="0">
                <a:solidFill>
                  <a:srgbClr val="FF0000"/>
                </a:solidFill>
              </a:rPr>
              <a:t>Transportation Technology Center, Inc., Security and Emergency Response Training Center</a:t>
            </a:r>
          </a:p>
        </p:txBody>
      </p:sp>
      <p:sp>
        <p:nvSpPr>
          <p:cNvPr id="3" name="Rectangle 2"/>
          <p:cNvSpPr/>
          <p:nvPr/>
        </p:nvSpPr>
        <p:spPr>
          <a:xfrm>
            <a:off x="609600" y="5791200"/>
            <a:ext cx="8380820" cy="707886"/>
          </a:xfrm>
          <a:prstGeom prst="rect">
            <a:avLst/>
          </a:prstGeom>
        </p:spPr>
        <p:txBody>
          <a:bodyPr wrap="none">
            <a:spAutoFit/>
          </a:bodyPr>
          <a:lstStyle/>
          <a:p>
            <a:pPr fontAlgn="base"/>
            <a:r>
              <a:rPr lang="en-US" sz="4000" b="1" cap="all" dirty="0">
                <a:solidFill>
                  <a:srgbClr val="FF0000"/>
                </a:solidFill>
              </a:rPr>
              <a:t>TANK CAR SPECIALIST (TCS) — PER-290</a:t>
            </a:r>
          </a:p>
        </p:txBody>
      </p:sp>
      <p:pic>
        <p:nvPicPr>
          <p:cNvPr id="4098" name="Picture 2" descr="http://sertc.org/wp-content/uploads/2013/10/DSC_016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0" y="-7010400"/>
            <a:ext cx="17620784" cy="190500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sertc.org/wp-content/uploads/2013/10/DSC_016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67000" y="2596914"/>
            <a:ext cx="3810000" cy="2741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44248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Image result for mobile data termin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3048000"/>
            <a:ext cx="7239000" cy="32766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28600" y="1164771"/>
            <a:ext cx="8610600" cy="707886"/>
          </a:xfrm>
          <a:prstGeom prst="rect">
            <a:avLst/>
          </a:prstGeom>
          <a:noFill/>
        </p:spPr>
        <p:txBody>
          <a:bodyPr wrap="square" rtlCol="0">
            <a:spAutoFit/>
          </a:bodyPr>
          <a:lstStyle/>
          <a:p>
            <a:pPr algn="ctr"/>
            <a:r>
              <a:rPr lang="en-US" sz="4000" b="1" dirty="0" smtClean="0">
                <a:solidFill>
                  <a:srgbClr val="FF0000"/>
                </a:solidFill>
              </a:rPr>
              <a:t>Mobile Data Terminal</a:t>
            </a:r>
            <a:endParaRPr lang="en-US" sz="4000" b="1" dirty="0">
              <a:solidFill>
                <a:srgbClr val="FF0000"/>
              </a:solidFill>
            </a:endParaRPr>
          </a:p>
        </p:txBody>
      </p:sp>
    </p:spTree>
    <p:extLst>
      <p:ext uri="{BB962C8B-B14F-4D97-AF65-F5344CB8AC3E}">
        <p14:creationId xmlns:p14="http://schemas.microsoft.com/office/powerpoint/2010/main" val="23441707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29707" y="996889"/>
            <a:ext cx="6202136" cy="584775"/>
          </a:xfrm>
          <a:prstGeom prst="rect">
            <a:avLst/>
          </a:prstGeom>
        </p:spPr>
        <p:txBody>
          <a:bodyPr wrap="square">
            <a:spAutoFit/>
          </a:bodyPr>
          <a:lstStyle/>
          <a:p>
            <a:pPr algn="ctr"/>
            <a:r>
              <a:rPr lang="en-US" sz="3200" dirty="0">
                <a:solidFill>
                  <a:srgbClr val="FF0000"/>
                </a:solidFill>
              </a:rPr>
              <a:t>https://</a:t>
            </a:r>
            <a:r>
              <a:rPr lang="en-US" sz="3200" dirty="0" smtClean="0">
                <a:solidFill>
                  <a:srgbClr val="FF0000"/>
                </a:solidFill>
              </a:rPr>
              <a:t>erplan.net</a:t>
            </a:r>
            <a:endParaRPr lang="en-US" sz="3200" dirty="0">
              <a:solidFill>
                <a:srgbClr val="FF0000"/>
              </a:solidFill>
            </a:endParaRPr>
          </a:p>
        </p:txBody>
      </p:sp>
      <p:pic>
        <p:nvPicPr>
          <p:cNvPr id="6146" name="Picture 2" descr="https://erplan.net/eplan/media/eplanlogo.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511629"/>
            <a:ext cx="3733800" cy="155529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WISER Web Si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43" y="3170008"/>
            <a:ext cx="2571750" cy="73342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251478" y="3244334"/>
            <a:ext cx="4557466" cy="584775"/>
          </a:xfrm>
          <a:prstGeom prst="rect">
            <a:avLst/>
          </a:prstGeom>
        </p:spPr>
        <p:txBody>
          <a:bodyPr wrap="none">
            <a:spAutoFit/>
          </a:bodyPr>
          <a:lstStyle/>
          <a:p>
            <a:r>
              <a:rPr lang="en-US" sz="3200" dirty="0">
                <a:solidFill>
                  <a:srgbClr val="FF0000"/>
                </a:solidFill>
              </a:rPr>
              <a:t>https://wiser.nlm.nih.gov/</a:t>
            </a:r>
          </a:p>
        </p:txBody>
      </p:sp>
    </p:spTree>
    <p:extLst>
      <p:ext uri="{BB962C8B-B14F-4D97-AF65-F5344CB8AC3E}">
        <p14:creationId xmlns:p14="http://schemas.microsoft.com/office/powerpoint/2010/main" val="14853903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ttps://sp.yimg.com/ib/th?id=JN.%2foLS9Y3tFVYZJb5UTrZfmQ&amp;pid=15.1&amp;P=0"/>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2" name="Picture 4" descr="https://sp.yimg.com/ib/th?id=JN.%2foLS9Y3tFVYZJb5UTrZfmQ&amp;pid=15.1&amp;P=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60338"/>
            <a:ext cx="5943600" cy="63166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63339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47800" y="685800"/>
            <a:ext cx="6705600" cy="584775"/>
          </a:xfrm>
          <a:prstGeom prst="rect">
            <a:avLst/>
          </a:prstGeom>
          <a:noFill/>
        </p:spPr>
        <p:txBody>
          <a:bodyPr wrap="square" rtlCol="0">
            <a:spAutoFit/>
          </a:bodyPr>
          <a:lstStyle/>
          <a:p>
            <a:pPr algn="ctr"/>
            <a:r>
              <a:rPr lang="en-US" sz="3200" dirty="0" smtClean="0">
                <a:solidFill>
                  <a:srgbClr val="FF0000"/>
                </a:solidFill>
              </a:rPr>
              <a:t>RESPONSE</a:t>
            </a:r>
            <a:endParaRPr lang="en-US" sz="3200" dirty="0">
              <a:solidFill>
                <a:srgbClr val="FF0000"/>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71" y="2590800"/>
            <a:ext cx="4064000" cy="38862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0200" y="2002971"/>
            <a:ext cx="3657600" cy="4495800"/>
          </a:xfrm>
          <a:prstGeom prst="rect">
            <a:avLst/>
          </a:prstGeom>
        </p:spPr>
      </p:pic>
    </p:spTree>
    <p:extLst>
      <p:ext uri="{BB962C8B-B14F-4D97-AF65-F5344CB8AC3E}">
        <p14:creationId xmlns:p14="http://schemas.microsoft.com/office/powerpoint/2010/main" val="383629978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667000"/>
            <a:ext cx="8229600" cy="1143000"/>
          </a:xfrm>
        </p:spPr>
        <p:txBody>
          <a:bodyPr/>
          <a:lstStyle/>
          <a:p>
            <a:r>
              <a:rPr lang="en-US" dirty="0" smtClean="0"/>
              <a:t>Contractual Services Provided By…</a:t>
            </a:r>
            <a:endParaRPr lang="en-US" dirty="0"/>
          </a:p>
        </p:txBody>
      </p:sp>
    </p:spTree>
    <p:extLst>
      <p:ext uri="{BB962C8B-B14F-4D97-AF65-F5344CB8AC3E}">
        <p14:creationId xmlns:p14="http://schemas.microsoft.com/office/powerpoint/2010/main" val="22247177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0" y="2743200"/>
            <a:ext cx="2971800" cy="769441"/>
          </a:xfrm>
          <a:prstGeom prst="rect">
            <a:avLst/>
          </a:prstGeom>
          <a:noFill/>
        </p:spPr>
        <p:txBody>
          <a:bodyPr wrap="square" rtlCol="0">
            <a:spAutoFit/>
          </a:bodyPr>
          <a:lstStyle/>
          <a:p>
            <a:pPr algn="ctr"/>
            <a:r>
              <a:rPr lang="en-US" sz="4400" dirty="0" smtClean="0"/>
              <a:t>Questions?</a:t>
            </a:r>
            <a:endParaRPr lang="en-US" sz="4400" dirty="0"/>
          </a:p>
        </p:txBody>
      </p:sp>
    </p:spTree>
    <p:extLst>
      <p:ext uri="{BB962C8B-B14F-4D97-AF65-F5344CB8AC3E}">
        <p14:creationId xmlns:p14="http://schemas.microsoft.com/office/powerpoint/2010/main" val="20333857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2971800"/>
            <a:ext cx="8153400" cy="646331"/>
          </a:xfrm>
          <a:prstGeom prst="rect">
            <a:avLst/>
          </a:prstGeom>
          <a:noFill/>
        </p:spPr>
        <p:txBody>
          <a:bodyPr wrap="square" rtlCol="0">
            <a:spAutoFit/>
          </a:bodyPr>
          <a:lstStyle/>
          <a:p>
            <a:r>
              <a:rPr lang="en-US" dirty="0" smtClean="0"/>
              <a:t>The Poarch Band of Creek Indians became Federally Recognized in August 1984; thus, allowing the Tribe to offer their membership more services.  </a:t>
            </a:r>
            <a:endParaRPr lang="en-US" dirty="0"/>
          </a:p>
        </p:txBody>
      </p:sp>
    </p:spTree>
    <p:extLst>
      <p:ext uri="{BB962C8B-B14F-4D97-AF65-F5344CB8AC3E}">
        <p14:creationId xmlns:p14="http://schemas.microsoft.com/office/powerpoint/2010/main" val="20698303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2819400"/>
            <a:ext cx="5486400" cy="566738"/>
          </a:xfrm>
        </p:spPr>
        <p:txBody>
          <a:bodyPr>
            <a:noAutofit/>
          </a:bodyPr>
          <a:lstStyle/>
          <a:p>
            <a:pPr algn="ctr"/>
            <a:r>
              <a:rPr lang="en-US" sz="3200" dirty="0" smtClean="0"/>
              <a:t>Tribal Government Structure</a:t>
            </a:r>
            <a:endParaRPr lang="en-US" sz="3200" dirty="0"/>
          </a:p>
        </p:txBody>
      </p:sp>
    </p:spTree>
    <p:extLst>
      <p:ext uri="{BB962C8B-B14F-4D97-AF65-F5344CB8AC3E}">
        <p14:creationId xmlns:p14="http://schemas.microsoft.com/office/powerpoint/2010/main" val="25197770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7540" y="228600"/>
            <a:ext cx="5486400" cy="566738"/>
          </a:xfrm>
        </p:spPr>
        <p:txBody>
          <a:bodyPr>
            <a:normAutofit/>
          </a:bodyPr>
          <a:lstStyle/>
          <a:p>
            <a:pPr algn="ctr"/>
            <a:r>
              <a:rPr lang="en-US" sz="2400" dirty="0" smtClean="0"/>
              <a:t>LEGISLATIVE</a:t>
            </a:r>
            <a:endParaRPr lang="en-US" sz="2400" dirty="0"/>
          </a:p>
        </p:txBody>
      </p:sp>
      <p:sp>
        <p:nvSpPr>
          <p:cNvPr id="4" name="Text Placeholder 3"/>
          <p:cNvSpPr>
            <a:spLocks noGrp="1"/>
          </p:cNvSpPr>
          <p:nvPr>
            <p:ph type="body" sz="half" idx="2"/>
          </p:nvPr>
        </p:nvSpPr>
        <p:spPr>
          <a:xfrm>
            <a:off x="1676400" y="1447800"/>
            <a:ext cx="5907088" cy="762000"/>
          </a:xfrm>
        </p:spPr>
        <p:txBody>
          <a:bodyPr>
            <a:normAutofit/>
          </a:bodyPr>
          <a:lstStyle/>
          <a:p>
            <a:r>
              <a:rPr lang="en-US" sz="1800" dirty="0" smtClean="0"/>
              <a:t>A nine-member Tribal Council, one-third of whom are elected each year, meets regularly to manage Tribal affairs.</a:t>
            </a:r>
            <a:endParaRPr lang="en-US" sz="1800" dirty="0"/>
          </a:p>
        </p:txBody>
      </p:sp>
    </p:spTree>
    <p:extLst>
      <p:ext uri="{BB962C8B-B14F-4D97-AF65-F5344CB8AC3E}">
        <p14:creationId xmlns:p14="http://schemas.microsoft.com/office/powerpoint/2010/main" val="6077440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2288" y="381000"/>
            <a:ext cx="5486400" cy="566738"/>
          </a:xfrm>
        </p:spPr>
        <p:txBody>
          <a:bodyPr>
            <a:normAutofit/>
          </a:bodyPr>
          <a:lstStyle/>
          <a:p>
            <a:pPr algn="ctr"/>
            <a:r>
              <a:rPr lang="en-US" sz="2400" dirty="0" smtClean="0"/>
              <a:t>EXECUTIVE</a:t>
            </a:r>
            <a:endParaRPr lang="en-US" sz="2400" dirty="0"/>
          </a:p>
        </p:txBody>
      </p:sp>
      <p:sp>
        <p:nvSpPr>
          <p:cNvPr id="4" name="Text Placeholder 3"/>
          <p:cNvSpPr>
            <a:spLocks noGrp="1"/>
          </p:cNvSpPr>
          <p:nvPr>
            <p:ph type="body" sz="half" idx="2"/>
          </p:nvPr>
        </p:nvSpPr>
        <p:spPr>
          <a:xfrm>
            <a:off x="458788" y="1524000"/>
            <a:ext cx="8153400" cy="1828800"/>
          </a:xfrm>
        </p:spPr>
        <p:txBody>
          <a:bodyPr>
            <a:normAutofit/>
          </a:bodyPr>
          <a:lstStyle/>
          <a:p>
            <a:r>
              <a:rPr lang="en-US" sz="1800" dirty="0" smtClean="0"/>
              <a:t>The Tribal Chair is the CEO of the Tribe and is responsible for the overall management of the Tribal Government’s daily activities.  Several departments perform administrative functions, including: accounting, human resources, education, family services, health services, safety, public works, utilities, economic development, legal, and resource development.</a:t>
            </a:r>
            <a:endParaRPr lang="en-US" sz="1800" dirty="0"/>
          </a:p>
        </p:txBody>
      </p:sp>
    </p:spTree>
    <p:extLst>
      <p:ext uri="{BB962C8B-B14F-4D97-AF65-F5344CB8AC3E}">
        <p14:creationId xmlns:p14="http://schemas.microsoft.com/office/powerpoint/2010/main" val="33783887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2288" y="381000"/>
            <a:ext cx="5486400" cy="566738"/>
          </a:xfrm>
        </p:spPr>
        <p:txBody>
          <a:bodyPr>
            <a:normAutofit/>
          </a:bodyPr>
          <a:lstStyle/>
          <a:p>
            <a:pPr algn="ctr"/>
            <a:r>
              <a:rPr lang="en-US" sz="2400" dirty="0" smtClean="0"/>
              <a:t>JUDICIAL</a:t>
            </a:r>
            <a:endParaRPr lang="en-US" sz="2400" dirty="0"/>
          </a:p>
        </p:txBody>
      </p:sp>
      <p:sp>
        <p:nvSpPr>
          <p:cNvPr id="4" name="Text Placeholder 3"/>
          <p:cNvSpPr>
            <a:spLocks noGrp="1"/>
          </p:cNvSpPr>
          <p:nvPr>
            <p:ph type="body" sz="half" idx="2"/>
          </p:nvPr>
        </p:nvSpPr>
        <p:spPr>
          <a:xfrm>
            <a:off x="230188" y="1447800"/>
            <a:ext cx="8610600" cy="1524000"/>
          </a:xfrm>
        </p:spPr>
        <p:txBody>
          <a:bodyPr>
            <a:normAutofit/>
          </a:bodyPr>
          <a:lstStyle/>
          <a:p>
            <a:r>
              <a:rPr lang="en-US" sz="1800" dirty="0" smtClean="0"/>
              <a:t>The tribal Supreme Court, Tribal Court, and Drug Court make up the Judicial Branch of the Tribe.  The judicial system is an important exercise of Tribal sovereignty, as the state of Alabama has neither criminal nor civil jurisdiction over Indians located on the Reservation.  The Federal Court System only has judicial authority over major criminal offenses that occur on the Reservation. </a:t>
            </a:r>
            <a:endParaRPr lang="en-US" sz="1800" dirty="0"/>
          </a:p>
        </p:txBody>
      </p:sp>
    </p:spTree>
    <p:extLst>
      <p:ext uri="{BB962C8B-B14F-4D97-AF65-F5344CB8AC3E}">
        <p14:creationId xmlns:p14="http://schemas.microsoft.com/office/powerpoint/2010/main" val="21271353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768</TotalTime>
  <Words>623</Words>
  <Application>Microsoft Office PowerPoint</Application>
  <PresentationFormat>On-screen Show (4:3)</PresentationFormat>
  <Paragraphs>56</Paragraphs>
  <Slides>42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42</vt:i4>
      </vt:variant>
    </vt:vector>
  </HeadingPairs>
  <TitlesOfParts>
    <vt:vector size="47" baseType="lpstr">
      <vt:lpstr>Arial</vt:lpstr>
      <vt:lpstr>Calibri</vt:lpstr>
      <vt:lpstr>Elephant</vt:lpstr>
      <vt:lpstr>Wingdings</vt:lpstr>
      <vt:lpstr>Office Theme</vt:lpstr>
      <vt:lpstr>PowerPoint Presentation</vt:lpstr>
      <vt:lpstr>PowerPoint Presentation</vt:lpstr>
      <vt:lpstr>PowerPoint Presentation</vt:lpstr>
      <vt:lpstr>PowerPoint Presentation</vt:lpstr>
      <vt:lpstr>PowerPoint Presentation</vt:lpstr>
      <vt:lpstr>Tribal Government Structure</vt:lpstr>
      <vt:lpstr>LEGISLATIVE</vt:lpstr>
      <vt:lpstr>EXECUTIVE</vt:lpstr>
      <vt:lpstr>JUDICIAL</vt:lpstr>
      <vt:lpstr>Our Beginning…</vt:lpstr>
      <vt:lpstr>The Pickrell House Poarch, Alabama</vt:lpstr>
      <vt:lpstr>PowerPoint Presentation</vt:lpstr>
      <vt:lpstr>Modern Times …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I-65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Contractual Services Provided By…</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McGhee, Chris</dc:creator>
  <cp:lastModifiedBy>McGhee, Chris</cp:lastModifiedBy>
  <cp:revision>51</cp:revision>
  <dcterms:created xsi:type="dcterms:W3CDTF">2015-07-01T13:24:26Z</dcterms:created>
  <dcterms:modified xsi:type="dcterms:W3CDTF">2024-05-28T19:33:15Z</dcterms:modified>
</cp:coreProperties>
</file>