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261" r:id="rId5"/>
    <p:sldId id="257" r:id="rId6"/>
    <p:sldId id="272" r:id="rId7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B7DEC-74D2-4961-8596-0F3F9307A060}" v="8" dt="2023-10-19T18:16:54.257"/>
    <p1510:client id="{5EE22536-837F-F789-D20B-056BFFE6AC50}" v="42" dt="2023-10-19T15:40:47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4" autoAdjust="0"/>
    <p:restoredTop sz="80797" autoAdjust="0"/>
  </p:normalViewPr>
  <p:slideViewPr>
    <p:cSldViewPr snapToGrid="0">
      <p:cViewPr varScale="1">
        <p:scale>
          <a:sx n="89" d="100"/>
          <a:sy n="89" d="100"/>
        </p:scale>
        <p:origin x="20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56CDA5-542E-2179-94A9-FE019CBE1C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248C9-1442-8142-84F4-AE796565B8D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2829" tIns="46415" rIns="92829" bIns="4641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7474DD-1B90-4C52-819B-23ADDF61D657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7BFF26-8E88-D80C-6177-A23472CA39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9" tIns="46415" rIns="92829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BBC83D6-A7DA-33F8-D0B7-EAC91E4216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386263"/>
            <a:ext cx="5610225" cy="4156075"/>
          </a:xfrm>
          <a:prstGeom prst="rect">
            <a:avLst/>
          </a:prstGeom>
        </p:spPr>
        <p:txBody>
          <a:bodyPr vert="horz" lIns="92829" tIns="46415" rIns="92829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387B0-3ADD-27B5-0946-F866FBC0C8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2829" tIns="46415" rIns="92829" bIns="4641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3E9DC-CE3C-4CAD-CF87-EAB8DC5D0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2829" tIns="46415" rIns="92829" bIns="464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11DBF4-10A1-4E8B-BD20-5C83501915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DEF0FCE-B622-CBD9-561C-C2EBDD7A6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712CEBD-F581-C4B1-279F-590571C00C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1D86BA-1611-D9F2-B6CE-3E46D81F9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496D980-DD10-B9E5-E4F5-399A9DF37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D0676-DFC5-F8C8-CA60-290DAEE8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C983-476E-4F35-9AEF-B92B39058FF3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6675-222B-0691-E151-6DDD85BE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B5445-AA9B-290A-5CC8-AAF5148A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C5F95-7058-444C-9EB5-C82624A67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8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376C7-BECB-324B-481C-631E82992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86E2-8962-4A78-85CF-9FC1AA462A1F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B145F-0F89-028F-C740-75B295519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65A80-CA73-5FF0-08D2-16B99FEA1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C5078-128B-4493-97F4-75D3DBB1A3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915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F7EAA-8816-6A92-8277-0F1A63CF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207D-40C5-4541-B47F-E7833515919E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9C3A1-EE65-1639-6551-A5FBFF13C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D3833-4A05-671A-316A-6D571C800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20B81-50B3-42E3-868F-CFF078D7A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28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D5B3D-3F8D-4531-830E-EE1D40AA8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E229-793D-48C5-AC2D-CCEDBB624B0D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CFAAD-6E0B-7126-5053-A23A036F8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91F777-9D2D-53D8-56E1-DC4A76D9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31C5A-704A-4058-A465-5BE6EF794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867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B3B98D-7AF6-8F12-34D5-58B003F4A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2EBA6-A186-4789-9B11-5DB0314C0F87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82815-2392-0333-ED96-D65CF1AAC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1E2D6-1C1C-BD30-303B-79B10112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98CAB-99AA-47AB-85FF-7D6127E84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48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951FB5-EC70-E5DE-BA85-9480F66D5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A186-46CF-49A1-98B3-CD79E992E9C8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5D10E4-9605-E056-3871-F8556E8E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AB6741-1670-7402-4374-B696F643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DB3D-02A4-4242-BA56-0D80B4DF4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70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C87982-7395-84C6-64A3-CC99A1D14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C4F27-E50F-4558-B274-D12A51E0A8B4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79E264-AFEA-1FD7-51E8-6AA77C710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416F98-AF25-17F7-CB82-DB911E37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56EEA-2233-426F-9587-6FC9E9145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03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58A406A-A2CC-1CE1-2ECA-8B00DE28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FBCD8-B2D1-4BBE-8AED-75AA0A2FF56F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78F36DF-3F53-313E-2882-917610FC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FED1D52-BB62-65C8-8BFC-1B2E6AEB7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6894-185E-4345-97B0-9C4F574E1F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49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1F150CF-DA65-609E-6E6F-2276F1B1D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04062-89AE-4F41-A72D-169F3CCA57C3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967699B-179B-B016-CAFC-3A6E63550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ACC676-C4F2-AF54-D434-6470822D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6D76-7A3F-436D-9D82-C441DBC22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BB6A1E-6A44-0C00-AA04-AADADA688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032D6-A599-4586-AF8F-3368FCDB63A5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5129A1-A7EA-A74C-25A8-178C6B720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BE591B2-0B99-BB9B-29B3-B58A9D1EA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38C9-2079-4D76-B7E8-F98FD3CFC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845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747DE4-E55D-302F-9D2A-20B9DE61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C94D-73E2-4424-AD12-B9BC9E50AD0B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218E21D-1515-00BB-3E2F-BA7AA6D7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422E23-5707-3DC5-82E2-72BBAD9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78A4-BD17-4A7B-8C8F-C4FE6D84F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6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1D62A70-2481-3F6B-9148-B56C9B2F49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F261EAF-DBD6-9C28-CA87-E77042BCD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D51D4-092D-D94C-4A29-8F18B0457A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E87A96-41CE-4CF0-A568-150F936C9A49}" type="datetimeFigureOut">
              <a:rPr lang="en-US"/>
              <a:pPr>
                <a:defRPr/>
              </a:pPr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97D5-0173-C912-68FE-73B834698B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381D7-35EE-C92B-B87A-DE78DC573F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64657E-D5B5-4073-88A8-8B1E048D5C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seph.L.Smith1@uscg.mil" TargetMode="External"/><Relationship Id="rId7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mailto:duskin.a.deichl@uscg.mil" TargetMode="External"/><Relationship Id="rId4" Type="http://schemas.openxmlformats.org/officeDocument/2006/relationships/hyperlink" Target="mailto:Casey.L.Brutus@uscg.m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2990758-9DF4-F672-E95A-E75F5872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821" y="836454"/>
            <a:ext cx="5127695" cy="13228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b="1" dirty="0"/>
              <a:t>Sector Mobile</a:t>
            </a:r>
            <a:r>
              <a:rPr lang="en-US" altLang="en-US" sz="3600" b="1"/>
              <a:t> </a:t>
            </a:r>
            <a:r>
              <a:rPr lang="en-US" altLang="en-US" sz="3600" b="1" dirty="0"/>
              <a:t>Incident Management Division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079B48-09A3-C287-6E39-AA4712208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76" y="2508783"/>
            <a:ext cx="5537233" cy="397088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b="1" dirty="0"/>
              <a:t>New Leadership:</a:t>
            </a:r>
            <a:endParaRPr lang="en-US" sz="2400" b="1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2000" b="1" dirty="0"/>
          </a:p>
          <a:p>
            <a:pPr>
              <a:defRPr/>
            </a:pPr>
            <a:r>
              <a:rPr lang="en-US" sz="2000" b="1" dirty="0"/>
              <a:t>Response Department Head:</a:t>
            </a:r>
            <a:r>
              <a:rPr lang="en-US" sz="2000" b="1"/>
              <a:t> </a:t>
            </a:r>
            <a:r>
              <a:rPr lang="en-US" sz="2000" b="1" dirty="0"/>
              <a:t>CDR Joseph Smith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 sz="1300" b="1" dirty="0">
                <a:hlinkClick r:id="rId3"/>
              </a:rPr>
              <a:t>Joseph.L.Smith1@uscg.mil</a:t>
            </a:r>
            <a:endParaRPr lang="en-US" sz="1300" b="1" dirty="0"/>
          </a:p>
          <a:p>
            <a:pPr marL="457200" lvl="1" indent="0">
              <a:buNone/>
              <a:defRPr/>
            </a:pPr>
            <a:endParaRPr lang="en-US" sz="1300" b="1" dirty="0"/>
          </a:p>
          <a:p>
            <a:pPr>
              <a:defRPr/>
            </a:pPr>
            <a:r>
              <a:rPr lang="en-US" sz="2000" b="1" dirty="0"/>
              <a:t>IMD Chief: LT Casey Brutus</a:t>
            </a:r>
          </a:p>
          <a:p>
            <a:pPr lvl="1">
              <a:defRPr/>
            </a:pPr>
            <a:r>
              <a:rPr lang="en-US" sz="1300" b="1" dirty="0">
                <a:hlinkClick r:id="rId4"/>
              </a:rPr>
              <a:t>Casey.L.Brutus@uscg.mil</a:t>
            </a:r>
            <a:endParaRPr lang="en-US" sz="1300" b="1" dirty="0"/>
          </a:p>
          <a:p>
            <a:pPr marL="457200" lvl="1" indent="0">
              <a:buNone/>
              <a:defRPr/>
            </a:pPr>
            <a:endParaRPr lang="en-US" sz="1300" b="1" dirty="0"/>
          </a:p>
          <a:p>
            <a:pPr>
              <a:defRPr/>
            </a:pPr>
            <a:r>
              <a:rPr lang="en-US" sz="2000" b="1" dirty="0"/>
              <a:t>MSSR: CWO Duskin Deichl</a:t>
            </a:r>
          </a:p>
          <a:p>
            <a:pPr lvl="1">
              <a:defRPr/>
            </a:pPr>
            <a:r>
              <a:rPr lang="en-US" sz="1300" b="1" dirty="0">
                <a:hlinkClick r:id="rId5"/>
              </a:rPr>
              <a:t>duskin.a.deichl@uscg.mil</a:t>
            </a:r>
            <a:endParaRPr lang="en-US" sz="1300" b="1" dirty="0"/>
          </a:p>
          <a:p>
            <a:pPr lvl="1">
              <a:defRPr/>
            </a:pPr>
            <a:endParaRPr lang="en-US" sz="1300" b="1" dirty="0"/>
          </a:p>
        </p:txBody>
      </p:sp>
      <p:pic>
        <p:nvPicPr>
          <p:cNvPr id="3079" name="Picture 3">
            <a:extLst>
              <a:ext uri="{FF2B5EF4-FFF2-40B4-BE49-F238E27FC236}">
                <a16:creationId xmlns:a16="http://schemas.microsoft.com/office/drawing/2014/main" id="{8D91F865-032B-375F-7161-1FBEBB61B9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80" t="54914" b="-1"/>
          <a:stretch/>
        </p:blipFill>
        <p:spPr bwMode="auto">
          <a:xfrm>
            <a:off x="6400800" y="990600"/>
            <a:ext cx="2218623" cy="159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DE8E3C0-4056-8DC9-5B28-07EC724318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" r="50579" b="46483"/>
          <a:stretch/>
        </p:blipFill>
        <p:spPr bwMode="auto">
          <a:xfrm>
            <a:off x="6400800" y="2817532"/>
            <a:ext cx="2218623" cy="18306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86BCBC-FEB1-FC73-A1F7-7DBFCC04A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14" r="50122" b="-1"/>
          <a:stretch/>
        </p:blipFill>
        <p:spPr bwMode="auto">
          <a:xfrm>
            <a:off x="6400800" y="4897657"/>
            <a:ext cx="2218623" cy="15793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5143882-08E2-0488-6C81-148C9B42ACA6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49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>
            <a:extLst>
              <a:ext uri="{FF2B5EF4-FFF2-40B4-BE49-F238E27FC236}">
                <a16:creationId xmlns:a16="http://schemas.microsoft.com/office/drawing/2014/main" id="{0A1A2074-B24F-1F30-1CD8-78243EFF4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847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54FB1A02-7431-97A8-E103-DD2F06F41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-3043238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">
            <a:extLst>
              <a:ext uri="{FF2B5EF4-FFF2-40B4-BE49-F238E27FC236}">
                <a16:creationId xmlns:a16="http://schemas.microsoft.com/office/drawing/2014/main" id="{1EE5D17B-6794-3EA1-D26B-CCA7020A7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3" y="-3043238"/>
            <a:ext cx="9144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7" name="Picture 2">
            <a:extLst>
              <a:ext uri="{FF2B5EF4-FFF2-40B4-BE49-F238E27FC236}">
                <a16:creationId xmlns:a16="http://schemas.microsoft.com/office/drawing/2014/main" id="{53BC140A-7B0D-6E0A-FA44-2660F1CBC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r="2174"/>
          <a:stretch>
            <a:fillRect/>
          </a:stretch>
        </p:blipFill>
        <p:spPr bwMode="auto">
          <a:xfrm>
            <a:off x="1524000" y="1554163"/>
            <a:ext cx="3276600" cy="2408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7A2D4F97-D377-3262-7C3B-BEDB45ABE3E1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4575174"/>
          <a:ext cx="8381999" cy="1292226"/>
        </p:xfrm>
        <a:graphic>
          <a:graphicData uri="http://schemas.openxmlformats.org/drawingml/2006/table">
            <a:tbl>
              <a:tblPr firstRow="1" firstCol="1" lastCol="1" bandRow="1" bandCol="1">
                <a:tableStyleId>{D7AC3CCA-C797-4891-BE02-D94E43425B78}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1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4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25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4875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Fiscal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</a:p>
                  </a:txBody>
                  <a:tcPr marT="45778" marB="4577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NRC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Notifications</a:t>
                      </a:r>
                    </a:p>
                  </a:txBody>
                  <a:tcPr marT="45778" marB="4577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Federal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Projects</a:t>
                      </a:r>
                    </a:p>
                  </a:txBody>
                  <a:tcPr marT="45778" marB="4577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Enforcement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Amount</a:t>
                      </a:r>
                    </a:p>
                  </a:txBody>
                  <a:tcPr marT="45778" marB="4577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Potential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Discharge (gal)</a:t>
                      </a:r>
                    </a:p>
                  </a:txBody>
                  <a:tcPr marT="45778" marB="45778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Actual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Discharge (gal)</a:t>
                      </a:r>
                    </a:p>
                  </a:txBody>
                  <a:tcPr marT="45778" marB="4577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$6,500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1.4M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4,442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3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-342900" algn="ctr" defTabSz="914400" rtl="0" eaLnBrk="1" latinLnBrk="0" hangingPunct="1">
                        <a:buNone/>
                      </a:pPr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$7,550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26,308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5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8,358</a:t>
                      </a:r>
                    </a:p>
                  </a:txBody>
                  <a:tcPr marT="45778" marB="45778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08" name="Picture 3">
            <a:extLst>
              <a:ext uri="{FF2B5EF4-FFF2-40B4-BE49-F238E27FC236}">
                <a16:creationId xmlns:a16="http://schemas.microsoft.com/office/drawing/2014/main" id="{D3E21709-6259-A0EF-E993-CFCF3648E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" t="13390" r="2312" b="6351"/>
          <a:stretch>
            <a:fillRect/>
          </a:stretch>
        </p:blipFill>
        <p:spPr bwMode="auto">
          <a:xfrm>
            <a:off x="4791875" y="1551000"/>
            <a:ext cx="2794788" cy="2411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4">
            <a:extLst>
              <a:ext uri="{FF2B5EF4-FFF2-40B4-BE49-F238E27FC236}">
                <a16:creationId xmlns:a16="http://schemas.microsoft.com/office/drawing/2014/main" id="{1BBA24ED-6DCE-B9F3-477F-E0A680A3C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0"/>
            <a:ext cx="849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10" name="Picture 3">
            <a:extLst>
              <a:ext uri="{FF2B5EF4-FFF2-40B4-BE49-F238E27FC236}">
                <a16:creationId xmlns:a16="http://schemas.microsoft.com/office/drawing/2014/main" id="{1CDF06B2-83C2-0B38-A6E6-552460FB5C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5" y="0"/>
            <a:ext cx="84772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519D4-C4FD-F892-AF8E-C23BB2D7EDB7}"/>
              </a:ext>
            </a:extLst>
          </p:cNvPr>
          <p:cNvSpPr txBox="1">
            <a:spLocks/>
          </p:cNvSpPr>
          <p:nvPr/>
        </p:nvSpPr>
        <p:spPr bwMode="auto">
          <a:xfrm>
            <a:off x="1979649" y="121207"/>
            <a:ext cx="5127695" cy="87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 dirty="0"/>
              <a:t>Fiscal Year Figures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A1590-BB47-DFCD-F723-CA75B7D0E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67" y="732678"/>
            <a:ext cx="3485178" cy="162452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500" b="1"/>
              <a:t>Shrimping Vessels in the Gulf of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18037-30A1-8C28-EC0E-4FFEABC44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4" y="2663146"/>
            <a:ext cx="4116719" cy="39155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b="1" dirty="0"/>
              <a:t>60% of federalized cases this calendar year came from shrimp boats.</a:t>
            </a:r>
            <a:endParaRPr lang="en-US" sz="1600" b="1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b="1" dirty="0"/>
              <a:t>On average over 2000 gallons of product is recovered and over $13,000 of funding from the Oil Spill Liability Trust Fund is used on each case.</a:t>
            </a:r>
            <a:endParaRPr lang="en-US" sz="1600" b="1" dirty="0">
              <a:cs typeface="Calibri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sz="1600" b="1" dirty="0"/>
              <a:t>Why so prevalent?</a:t>
            </a:r>
            <a:endParaRPr lang="en-US" sz="1600" b="1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75.6% of total domestic shrimp landings come from the Gulf of Mexico</a:t>
            </a:r>
            <a:endParaRPr lang="en-US" sz="1600" b="1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46 USC 4502 (f) outlines how examination requirements differ for fishing vessels operating within 3 nautical miles of the coast</a:t>
            </a:r>
            <a:endParaRPr lang="en-US" sz="1600" b="1" dirty="0"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F2EA35-F6F4-756D-F5F0-76583E77A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04" r="34153" b="1"/>
          <a:stretch/>
        </p:blipFill>
        <p:spPr>
          <a:xfrm>
            <a:off x="4572000" y="1"/>
            <a:ext cx="4568224" cy="68580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76E0FDCB-8E86-8930-97FA-1BF007C6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79" y="0"/>
            <a:ext cx="849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23033DC-B518-0281-17D1-A3B8C5451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3" y="0"/>
            <a:ext cx="849312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03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E852A1ECB45B469D04F890888847FA" ma:contentTypeVersion="12" ma:contentTypeDescription="Create a new document." ma:contentTypeScope="" ma:versionID="702612401fb650b01a317dfe228963a6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33088c3f-8af3-4e26-9eb0-3e53b561538d" targetNamespace="http://schemas.microsoft.com/office/2006/metadata/properties" ma:root="true" ma:fieldsID="03aa72180234dca3cfe9b23197e59675" ns1:_="" ns2:_="" ns3:_="" ns4:_="" ns5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3088c3f-8af3-4e26-9eb0-3e53b561538d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5:lcf76f155ced4ddcb4097134ff3c332f" minOccurs="0"/>
                <xsd:element ref="ns5:MediaServiceObjectDetectorVersion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LengthInSeconds" minOccurs="0"/>
                <xsd:element ref="ns5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34f92fb2-5db2-48ca-88ec-1a25982afe05}" ma:internalName="TaxCatchAllLabel" ma:readOnly="true" ma:showField="CatchAllDataLabel" ma:web="087bbdee-2326-49a7-a923-f0f8b16b6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34f92fb2-5db2-48ca-88ec-1a25982afe05}" ma:internalName="TaxCatchAll" ma:showField="CatchAllData" ma:web="087bbdee-2326-49a7-a923-f0f8b16b6c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88c3f-8af3-4e26-9eb0-3e53b5615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088c3f-8af3-4e26-9eb0-3e53b561538d">
      <Terms xmlns="http://schemas.microsoft.com/office/infopath/2007/PartnerControls"/>
    </lcf76f155ced4ddcb4097134ff3c332f>
    <TaxCatchAll xmlns="4ffa91fb-a0ff-4ac5-b2db-65c790d184a4" xsi:nil="true"/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2023-11-01T20:40:24+00:00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D4539C7-5322-4662-9CEF-D7C12559B7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542DB6-E5D4-4148-BB00-842DDA076371}"/>
</file>

<file path=customXml/itemProps3.xml><?xml version="1.0" encoding="utf-8"?>
<ds:datastoreItem xmlns:ds="http://schemas.openxmlformats.org/officeDocument/2006/customXml" ds:itemID="{D80FF48C-D241-40F4-8A74-DC6B4FAF8B18}">
  <ds:schemaRefs>
    <ds:schemaRef ds:uri="http://www.w3.org/XML/1998/namespace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a437fcbb-dcbb-4d48-bdff-bfab6180e455"/>
    <ds:schemaRef ds:uri="63851890-fe38-4e48-be11-61098057652e"/>
  </ds:schemaRefs>
</ds:datastoreItem>
</file>

<file path=customXml/itemProps4.xml><?xml version="1.0" encoding="utf-8"?>
<ds:datastoreItem xmlns:ds="http://schemas.openxmlformats.org/officeDocument/2006/customXml" ds:itemID="{A9265A72-922B-46BB-9BB0-A5565C9A98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175</Words>
  <Application>Microsoft Office PowerPoint</Application>
  <PresentationFormat>On-screen Show (4:3)</PresentationFormat>
  <Paragraphs>44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Sector Mobile Incident Management Division</vt:lpstr>
      <vt:lpstr>PowerPoint Presentation</vt:lpstr>
      <vt:lpstr>Shrimping Vessels in the Gulf of Mexico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Facilities</dc:title>
  <dc:creator>PFColeman1</dc:creator>
  <cp:lastModifiedBy>Brutus, Casey L LT USCG DHS (USA)</cp:lastModifiedBy>
  <cp:revision>5</cp:revision>
  <cp:lastPrinted>2022-04-21T14:48:13Z</cp:lastPrinted>
  <dcterms:created xsi:type="dcterms:W3CDTF">2017-11-15T13:43:11Z</dcterms:created>
  <dcterms:modified xsi:type="dcterms:W3CDTF">2023-10-19T18:22:04Z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0x010100C5E852A1ECB45B469D04F890888847FA</vt:lpwstr>
  </property>
  <property fmtid="{D5CDD505-2E9C-101B-9397-08002B2CF9AE}" pid="3" name="MediaServiceImageTags">
    <vt:lpwstr/>
  </property>
</Properties>
</file>