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2.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5.xml" ContentType="application/vnd.openxmlformats-officedocument.presentationml.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2.xml" ContentType="application/vnd.openxmlformats-officedocument.presentationml.notesSlide+xml"/>
  <Override PartName="/ppt/notesSlides/notesSlide29.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7.xml" ContentType="application/vnd.openxmlformats-officedocument.presentationml.tags+xml"/>
  <Override PartName="/ppt/tags/tag8.xml" ContentType="application/vnd.openxmlformats-officedocument.presentationml.tags+xml"/>
  <Override PartName="/ppt/tags/tag26.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9.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33.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2.xml" ContentType="application/vnd.openxmlformats-officedocument.presentationml.tags+xml"/>
  <Override PartName="/ppt/tags/tag34.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ppt/tags/tag23.xml" ContentType="application/vnd.openxmlformats-officedocument.presentationml.tags+xml"/>
  <Override PartName="/ppt/tags/tag21.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9.xml" ContentType="application/vnd.openxmlformats-officedocument.presentationml.tags+xml"/>
  <Override PartName="/ppt/tags/tag28.xml" ContentType="application/vnd.openxmlformats-officedocument.presentationml.tags+xml"/>
  <Override PartName="/ppt/tags/tag17.xml" ContentType="application/vnd.openxmlformats-officedocument.presentationml.tags+xml"/>
  <Override PartName="/ppt/tags/tag25.xml" ContentType="application/vnd.openxmlformats-officedocument.presentationml.tags+xml"/>
  <Override PartName="/ppt/tags/tag27.xml" ContentType="application/vnd.openxmlformats-officedocument.presentationml.tags+xml"/>
  <Override PartName="/ppt/tags/tag29.xml" ContentType="application/vnd.openxmlformats-officedocument.presentationml.tags+xml"/>
  <Override PartName="/ppt/tags/tag37.xml" ContentType="application/vnd.openxmlformats-officedocument.presentationml.tags+xml"/>
  <Override PartName="/ppt/tags/tag15.xml" ContentType="application/vnd.openxmlformats-officedocument.presentationml.tags+xml"/>
  <Override PartName="/ppt/tags/tag18.xml" ContentType="application/vnd.openxmlformats-officedocument.presentationml.tags+xml"/>
  <Override PartName="/ppt/tags/tag35.xml" ContentType="application/vnd.openxmlformats-officedocument.presentationml.tags+xml"/>
  <Override PartName="/ppt/tags/tag14.xml" ContentType="application/vnd.openxmlformats-officedocument.presentationml.tags+xml"/>
  <Override PartName="/ppt/tags/tag20.xml" ContentType="application/vnd.openxmlformats-officedocument.presentationml.tags+xml"/>
  <Override PartName="/ppt/tags/tag30.xml" ContentType="application/vnd.openxmlformats-officedocument.presentationml.tags+xml"/>
  <Override PartName="/ppt/tags/tag36.xml" ContentType="application/vnd.openxmlformats-officedocument.presentationml.tags+xml"/>
  <Override PartName="/ppt/tags/tag24.xml" ContentType="application/vnd.openxmlformats-officedocument.presentationml.tags+xml"/>
  <Override PartName="/ppt/tags/tag22.xml" ContentType="application/vnd.openxmlformats-officedocument.presentationml.tags+xml"/>
  <Override PartName="/ppt/tags/tag1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9"/>
  </p:notesMasterIdLst>
  <p:sldIdLst>
    <p:sldId id="304" r:id="rId2"/>
    <p:sldId id="313" r:id="rId3"/>
    <p:sldId id="305" r:id="rId4"/>
    <p:sldId id="309" r:id="rId5"/>
    <p:sldId id="306" r:id="rId6"/>
    <p:sldId id="308" r:id="rId7"/>
    <p:sldId id="310" r:id="rId8"/>
    <p:sldId id="314" r:id="rId9"/>
    <p:sldId id="315" r:id="rId10"/>
    <p:sldId id="311" r:id="rId11"/>
    <p:sldId id="316" r:id="rId12"/>
    <p:sldId id="317" r:id="rId13"/>
    <p:sldId id="318" r:id="rId14"/>
    <p:sldId id="319" r:id="rId15"/>
    <p:sldId id="342" r:id="rId16"/>
    <p:sldId id="320" r:id="rId17"/>
    <p:sldId id="321" r:id="rId18"/>
    <p:sldId id="34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6" r:id="rId33"/>
    <p:sldId id="337" r:id="rId34"/>
    <p:sldId id="338" r:id="rId35"/>
    <p:sldId id="339" r:id="rId36"/>
    <p:sldId id="340" r:id="rId37"/>
    <p:sldId id="34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8" autoAdjust="0"/>
    <p:restoredTop sz="57132" autoAdjust="0"/>
  </p:normalViewPr>
  <p:slideViewPr>
    <p:cSldViewPr snapToGrid="0">
      <p:cViewPr varScale="1">
        <p:scale>
          <a:sx n="67" d="100"/>
          <a:sy n="67" d="100"/>
        </p:scale>
        <p:origin x="2276"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378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FB556-15C2-4968-9409-58E73AB68810}"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6D63B-8080-47B2-A466-8E8BC41B4ADD}" type="slidenum">
              <a:rPr lang="en-US" smtClean="0"/>
              <a:t>‹#›</a:t>
            </a:fld>
            <a:endParaRPr lang="en-US"/>
          </a:p>
        </p:txBody>
      </p:sp>
    </p:spTree>
    <p:extLst>
      <p:ext uri="{BB962C8B-B14F-4D97-AF65-F5344CB8AC3E}">
        <p14:creationId xmlns:p14="http://schemas.microsoft.com/office/powerpoint/2010/main" val="2687510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D63B-8080-47B2-A466-8E8BC41B4ADD}" type="slidenum">
              <a:rPr lang="en-US" smtClean="0"/>
              <a:t>3</a:t>
            </a:fld>
            <a:endParaRPr lang="en-US"/>
          </a:p>
        </p:txBody>
      </p:sp>
    </p:spTree>
    <p:extLst>
      <p:ext uri="{BB962C8B-B14F-4D97-AF65-F5344CB8AC3E}">
        <p14:creationId xmlns:p14="http://schemas.microsoft.com/office/powerpoint/2010/main" val="1154403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boats</a:t>
            </a:r>
          </a:p>
          <a:p>
            <a:pPr marL="171450" indent="-171450">
              <a:buFontTx/>
              <a:buChar char="-"/>
            </a:pPr>
            <a:r>
              <a:rPr lang="en-US" baseline="0" dirty="0" smtClean="0"/>
              <a:t>28 foot work boat</a:t>
            </a:r>
          </a:p>
          <a:p>
            <a:pPr marL="171450" indent="-171450">
              <a:buFontTx/>
              <a:buChar char="-"/>
            </a:pPr>
            <a:r>
              <a:rPr lang="en-US" baseline="0" dirty="0" smtClean="0"/>
              <a:t>19 foot War Eagle aluminum center console</a:t>
            </a:r>
          </a:p>
          <a:p>
            <a:pPr marL="171450" indent="-171450">
              <a:buFontTx/>
              <a:buChar char="-"/>
            </a:pPr>
            <a:r>
              <a:rPr lang="en-US" baseline="0" dirty="0" smtClean="0"/>
              <a:t>20 foot Sea Ark aluminum</a:t>
            </a:r>
          </a:p>
          <a:p>
            <a:pPr marL="171450" indent="-171450">
              <a:buFontTx/>
              <a:buChar char="-"/>
            </a:pPr>
            <a:endParaRPr lang="en-US" baseline="0" dirty="0" smtClean="0"/>
          </a:p>
          <a:p>
            <a:pPr marL="0" indent="0">
              <a:buFontTx/>
              <a:buNone/>
            </a:pPr>
            <a:r>
              <a:rPr lang="en-US" baseline="0" dirty="0" smtClean="0"/>
              <a:t>Water Quality Monitoring Buoys – Petroleum Detection – telemetry / real-time monitoring &amp; data (plume tracking)</a:t>
            </a:r>
          </a:p>
          <a:p>
            <a:pPr marL="0" indent="0">
              <a:buFontTx/>
              <a:buNone/>
            </a:pPr>
            <a:endParaRPr lang="en-US" baseline="0" dirty="0" smtClean="0"/>
          </a:p>
          <a:p>
            <a:pPr marL="0" indent="0">
              <a:buFontTx/>
              <a:buNone/>
            </a:pPr>
            <a:r>
              <a:rPr lang="en-US" baseline="0" dirty="0" smtClean="0"/>
              <a:t>3 - Boat Teams (</a:t>
            </a:r>
            <a:r>
              <a:rPr lang="en-US" baseline="0" dirty="0" err="1" smtClean="0"/>
              <a:t>Coxman</a:t>
            </a:r>
            <a:r>
              <a:rPr lang="en-US" baseline="0" dirty="0" smtClean="0"/>
              <a:t> &amp; mate)</a:t>
            </a:r>
          </a:p>
          <a:p>
            <a:pPr marL="0" indent="0">
              <a:buFontTx/>
              <a:buNone/>
            </a:pPr>
            <a:r>
              <a:rPr lang="en-US" baseline="0" dirty="0" smtClean="0"/>
              <a:t>Air Monitoring Team (East &amp; West)</a:t>
            </a:r>
          </a:p>
          <a:p>
            <a:pPr marL="0" indent="0">
              <a:buFontTx/>
              <a:buNone/>
            </a:pPr>
            <a:r>
              <a:rPr lang="en-US" baseline="0" dirty="0" err="1" smtClean="0"/>
              <a:t>Hapsite</a:t>
            </a:r>
            <a:r>
              <a:rPr lang="en-US" baseline="0" dirty="0" smtClean="0"/>
              <a:t> Team (East &amp; West)</a:t>
            </a:r>
          </a:p>
          <a:p>
            <a:pPr marL="0" indent="0">
              <a:buFontTx/>
              <a:buNone/>
            </a:pPr>
            <a:r>
              <a:rPr lang="en-US" baseline="0" dirty="0" smtClean="0"/>
              <a:t>Chemical Support Team</a:t>
            </a:r>
          </a:p>
          <a:p>
            <a:pPr marL="0" indent="0">
              <a:buFontTx/>
              <a:buNone/>
            </a:pPr>
            <a:r>
              <a:rPr lang="en-US" baseline="0" dirty="0" smtClean="0"/>
              <a:t>Flood / Pump Team</a:t>
            </a:r>
          </a:p>
        </p:txBody>
      </p:sp>
      <p:sp>
        <p:nvSpPr>
          <p:cNvPr id="4" name="Slide Number Placeholder 3"/>
          <p:cNvSpPr>
            <a:spLocks noGrp="1"/>
          </p:cNvSpPr>
          <p:nvPr>
            <p:ph type="sldNum" sz="quarter" idx="10"/>
          </p:nvPr>
        </p:nvSpPr>
        <p:spPr/>
        <p:txBody>
          <a:bodyPr/>
          <a:lstStyle/>
          <a:p>
            <a:fld id="{ECF6D63B-8080-47B2-A466-8E8BC41B4ADD}" type="slidenum">
              <a:rPr lang="en-US" smtClean="0"/>
              <a:t>13</a:t>
            </a:fld>
            <a:endParaRPr lang="en-US"/>
          </a:p>
        </p:txBody>
      </p:sp>
    </p:spTree>
    <p:extLst>
      <p:ext uri="{BB962C8B-B14F-4D97-AF65-F5344CB8AC3E}">
        <p14:creationId xmlns:p14="http://schemas.microsoft.com/office/powerpoint/2010/main" val="244981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startAt="12"/>
            </a:pPr>
            <a:r>
              <a:rPr lang="en-US" baseline="0" dirty="0" err="1" smtClean="0"/>
              <a:t>AreaRAEs</a:t>
            </a:r>
            <a:endParaRPr lang="en-US" baseline="0" dirty="0" smtClean="0"/>
          </a:p>
          <a:p>
            <a:pPr marL="0" indent="0">
              <a:buNone/>
            </a:pPr>
            <a:r>
              <a:rPr lang="en-US" baseline="0" dirty="0" smtClean="0"/>
              <a:t>(6) SPM Flex</a:t>
            </a:r>
          </a:p>
          <a:p>
            <a:pPr marL="0" indent="0">
              <a:buNone/>
            </a:pPr>
            <a:r>
              <a:rPr lang="en-US" baseline="0" dirty="0" smtClean="0"/>
              <a:t>(12) </a:t>
            </a:r>
            <a:r>
              <a:rPr lang="en-US" baseline="0" dirty="0" err="1" smtClean="0"/>
              <a:t>MultiRAEs</a:t>
            </a:r>
            <a:endParaRPr lang="en-US" baseline="0" dirty="0" smtClean="0"/>
          </a:p>
          <a:p>
            <a:pPr marL="0" indent="0">
              <a:buNone/>
            </a:pPr>
            <a:r>
              <a:rPr lang="en-US" baseline="0" dirty="0" smtClean="0"/>
              <a:t>(2) </a:t>
            </a:r>
            <a:r>
              <a:rPr lang="en-US" baseline="0" dirty="0" err="1" smtClean="0"/>
              <a:t>BenzeneRAEs</a:t>
            </a:r>
            <a:endParaRPr lang="en-US" baseline="0" dirty="0" smtClean="0"/>
          </a:p>
          <a:p>
            <a:pPr marL="0" indent="0">
              <a:buNone/>
            </a:pPr>
            <a:r>
              <a:rPr lang="en-US" baseline="0" dirty="0" smtClean="0"/>
              <a:t>(6) ADR 1500s</a:t>
            </a:r>
          </a:p>
          <a:p>
            <a:pPr marL="0" indent="0">
              <a:buNone/>
            </a:pPr>
            <a:r>
              <a:rPr lang="en-US" baseline="0" dirty="0" smtClean="0"/>
              <a:t>(1) HAPSITE w/ Thermal </a:t>
            </a:r>
            <a:r>
              <a:rPr lang="en-US" baseline="0" dirty="0" err="1" smtClean="0"/>
              <a:t>Desorber</a:t>
            </a:r>
            <a:r>
              <a:rPr lang="en-US" baseline="0" dirty="0" smtClean="0"/>
              <a:t> and Headspace Unit</a:t>
            </a:r>
          </a:p>
          <a:p>
            <a:pPr marL="0" indent="0">
              <a:buNone/>
            </a:pPr>
            <a:r>
              <a:rPr lang="en-US" baseline="0" dirty="0" smtClean="0"/>
              <a:t>(6) Field Sampling pumps</a:t>
            </a:r>
          </a:p>
          <a:p>
            <a:pPr marL="0" indent="0">
              <a:buNone/>
            </a:pPr>
            <a:r>
              <a:rPr lang="en-US" baseline="0" dirty="0" smtClean="0"/>
              <a:t>Field charging stations</a:t>
            </a:r>
          </a:p>
          <a:p>
            <a:pPr marL="0" indent="0">
              <a:buNone/>
            </a:pPr>
            <a:r>
              <a:rPr lang="en-US" baseline="0" dirty="0" smtClean="0"/>
              <a:t>Generators</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14</a:t>
            </a:fld>
            <a:endParaRPr lang="en-US"/>
          </a:p>
        </p:txBody>
      </p:sp>
    </p:spTree>
    <p:extLst>
      <p:ext uri="{BB962C8B-B14F-4D97-AF65-F5344CB8AC3E}">
        <p14:creationId xmlns:p14="http://schemas.microsoft.com/office/powerpoint/2010/main" val="112179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USEPA VIPER</a:t>
            </a:r>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15</a:t>
            </a:fld>
            <a:endParaRPr lang="en-US"/>
          </a:p>
        </p:txBody>
      </p:sp>
    </p:spTree>
    <p:extLst>
      <p:ext uri="{BB962C8B-B14F-4D97-AF65-F5344CB8AC3E}">
        <p14:creationId xmlns:p14="http://schemas.microsoft.com/office/powerpoint/2010/main" val="3580575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ERT UTV (Kawasaki</a:t>
            </a:r>
            <a:r>
              <a:rPr lang="en-US" baseline="0" dirty="0" smtClean="0"/>
              <a:t> Mule)</a:t>
            </a:r>
          </a:p>
          <a:p>
            <a:r>
              <a:rPr lang="en-US" baseline="0" dirty="0" smtClean="0"/>
              <a:t>1 Mobile Command Post</a:t>
            </a:r>
          </a:p>
          <a:p>
            <a:r>
              <a:rPr lang="en-US" baseline="0" dirty="0" smtClean="0"/>
              <a:t>1 Rapid Deployment Trailer</a:t>
            </a:r>
          </a:p>
          <a:p>
            <a:r>
              <a:rPr lang="en-US" baseline="0" dirty="0" smtClean="0"/>
              <a:t>3 Boom trailers (Somerset, Owensboro, Lexington)</a:t>
            </a:r>
          </a:p>
          <a:p>
            <a:r>
              <a:rPr lang="en-US" baseline="0" dirty="0" smtClean="0"/>
              <a:t>2 </a:t>
            </a:r>
            <a:r>
              <a:rPr lang="en-US" baseline="0" dirty="0" err="1" smtClean="0"/>
              <a:t>Lumex</a:t>
            </a:r>
            <a:r>
              <a:rPr lang="en-US" baseline="0" dirty="0" smtClean="0"/>
              <a:t> 915 Lights</a:t>
            </a:r>
          </a:p>
          <a:p>
            <a:r>
              <a:rPr lang="en-US" baseline="0" dirty="0" smtClean="0"/>
              <a:t>1 Mercury Vacuum</a:t>
            </a:r>
          </a:p>
          <a:p>
            <a:r>
              <a:rPr lang="en-US" baseline="0" dirty="0" smtClean="0"/>
              <a:t>2 water pumps and ancillary equipment (rigid &amp; collapsible piping, generators, adaptors, floats, etc.) – dedicated box trailer</a:t>
            </a:r>
          </a:p>
          <a:p>
            <a:endParaRPr lang="en-US" baseline="0" dirty="0" smtClean="0"/>
          </a:p>
          <a:p>
            <a:r>
              <a:rPr lang="en-US" baseline="0" dirty="0" smtClean="0"/>
              <a:t>FOB Support:</a:t>
            </a:r>
          </a:p>
          <a:p>
            <a:r>
              <a:rPr lang="en-US" baseline="0" dirty="0" smtClean="0"/>
              <a:t>Aerial Drones</a:t>
            </a:r>
          </a:p>
          <a:p>
            <a:r>
              <a:rPr lang="en-US" baseline="0" dirty="0" smtClean="0"/>
              <a:t>Water Drones (Bathymetric)</a:t>
            </a:r>
          </a:p>
          <a:p>
            <a:r>
              <a:rPr lang="en-US" baseline="0" dirty="0" smtClean="0"/>
              <a:t>2 DWM FOB UTVs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16</a:t>
            </a:fld>
            <a:endParaRPr lang="en-US"/>
          </a:p>
        </p:txBody>
      </p:sp>
    </p:spTree>
    <p:extLst>
      <p:ext uri="{BB962C8B-B14F-4D97-AF65-F5344CB8AC3E}">
        <p14:creationId xmlns:p14="http://schemas.microsoft.com/office/powerpoint/2010/main" val="267048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Breeders Cup</a:t>
            </a:r>
            <a:r>
              <a:rPr lang="en-US" baseline="0" dirty="0" smtClean="0"/>
              <a:t> – </a:t>
            </a:r>
            <a:r>
              <a:rPr lang="en-US" baseline="0" dirty="0" err="1" smtClean="0"/>
              <a:t>Keeneland</a:t>
            </a:r>
            <a:endParaRPr lang="en-US" baseline="0" dirty="0" smtClean="0"/>
          </a:p>
          <a:p>
            <a:r>
              <a:rPr lang="en-US" baseline="0" dirty="0" smtClean="0"/>
              <a:t>Thunder – Louisville</a:t>
            </a:r>
          </a:p>
          <a:p>
            <a:r>
              <a:rPr lang="en-US" baseline="0" dirty="0" smtClean="0"/>
              <a:t>Derby – Louisville</a:t>
            </a:r>
          </a:p>
          <a:p>
            <a:r>
              <a:rPr lang="en-US" baseline="0" dirty="0" err="1" smtClean="0"/>
              <a:t>Riverfest</a:t>
            </a:r>
            <a:r>
              <a:rPr lang="en-US" baseline="0" dirty="0" smtClean="0"/>
              <a:t> – Northern KY (Newport / Covington / Cincinnati)</a:t>
            </a:r>
          </a:p>
          <a:p>
            <a:endParaRPr lang="en-US" baseline="0" dirty="0" smtClean="0"/>
          </a:p>
          <a:p>
            <a:r>
              <a:rPr lang="en-US" baseline="0" dirty="0" smtClean="0"/>
              <a:t>Partnering agencies:  Local EMAs, 41</a:t>
            </a:r>
            <a:r>
              <a:rPr lang="en-US" baseline="30000" dirty="0" smtClean="0"/>
              <a:t>st</a:t>
            </a:r>
            <a:r>
              <a:rPr lang="en-US" baseline="0" dirty="0" smtClean="0"/>
              <a:t> CST, Louisville Metro Hazardous Incident Response Team (HIRT), </a:t>
            </a:r>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17</a:t>
            </a:fld>
            <a:endParaRPr lang="en-US"/>
          </a:p>
        </p:txBody>
      </p:sp>
    </p:spTree>
    <p:extLst>
      <p:ext uri="{BB962C8B-B14F-4D97-AF65-F5344CB8AC3E}">
        <p14:creationId xmlns:p14="http://schemas.microsoft.com/office/powerpoint/2010/main" val="1521648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Breeders Cup</a:t>
            </a:r>
            <a:r>
              <a:rPr lang="en-US" baseline="0" dirty="0" smtClean="0"/>
              <a:t> – </a:t>
            </a:r>
            <a:r>
              <a:rPr lang="en-US" baseline="0" dirty="0" err="1" smtClean="0"/>
              <a:t>Keeneland</a:t>
            </a:r>
            <a:endParaRPr lang="en-US" baseline="0" dirty="0" smtClean="0"/>
          </a:p>
          <a:p>
            <a:r>
              <a:rPr lang="en-US" baseline="0" dirty="0" smtClean="0"/>
              <a:t>Thunder – Louisville</a:t>
            </a:r>
          </a:p>
          <a:p>
            <a:r>
              <a:rPr lang="en-US" baseline="0" dirty="0" smtClean="0"/>
              <a:t>Derby – Louisville</a:t>
            </a:r>
          </a:p>
          <a:p>
            <a:r>
              <a:rPr lang="en-US" baseline="0" dirty="0" err="1" smtClean="0"/>
              <a:t>Riverfest</a:t>
            </a:r>
            <a:r>
              <a:rPr lang="en-US" baseline="0" dirty="0" smtClean="0"/>
              <a:t> – Northern KY (Newport / Covington / Cincinnati)</a:t>
            </a:r>
          </a:p>
          <a:p>
            <a:endParaRPr lang="en-US" baseline="0" dirty="0" smtClean="0"/>
          </a:p>
          <a:p>
            <a:r>
              <a:rPr lang="en-US" baseline="0" dirty="0" smtClean="0"/>
              <a:t>Partnering agencies:  Local EMAs, 41</a:t>
            </a:r>
            <a:r>
              <a:rPr lang="en-US" baseline="30000" dirty="0" smtClean="0"/>
              <a:t>st</a:t>
            </a:r>
            <a:r>
              <a:rPr lang="en-US" baseline="0" dirty="0" smtClean="0"/>
              <a:t> CST, Louisville Metro Hazardous Incident Response Team (HIRT), </a:t>
            </a:r>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18</a:t>
            </a:fld>
            <a:endParaRPr lang="en-US"/>
          </a:p>
        </p:txBody>
      </p:sp>
    </p:spTree>
    <p:extLst>
      <p:ext uri="{BB962C8B-B14F-4D97-AF65-F5344CB8AC3E}">
        <p14:creationId xmlns:p14="http://schemas.microsoft.com/office/powerpoint/2010/main" val="1636201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Methanol Barge</a:t>
            </a:r>
          </a:p>
          <a:p>
            <a:r>
              <a:rPr lang="en-US" baseline="0" dirty="0" smtClean="0"/>
              <a:t>Bourbon Distillery Spills</a:t>
            </a:r>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19</a:t>
            </a:fld>
            <a:endParaRPr lang="en-US"/>
          </a:p>
        </p:txBody>
      </p:sp>
    </p:spTree>
    <p:extLst>
      <p:ext uri="{BB962C8B-B14F-4D97-AF65-F5344CB8AC3E}">
        <p14:creationId xmlns:p14="http://schemas.microsoft.com/office/powerpoint/2010/main" val="2982804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Tanker Spill</a:t>
            </a:r>
          </a:p>
          <a:p>
            <a:r>
              <a:rPr lang="en-US" baseline="0" dirty="0" smtClean="0"/>
              <a:t>Pipeline Spill</a:t>
            </a:r>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20</a:t>
            </a:fld>
            <a:endParaRPr lang="en-US"/>
          </a:p>
        </p:txBody>
      </p:sp>
    </p:spTree>
    <p:extLst>
      <p:ext uri="{BB962C8B-B14F-4D97-AF65-F5344CB8AC3E}">
        <p14:creationId xmlns:p14="http://schemas.microsoft.com/office/powerpoint/2010/main" val="3531987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SEOC Activation</a:t>
            </a:r>
            <a:r>
              <a:rPr lang="en-US" baseline="0" dirty="0" smtClean="0"/>
              <a:t> – ERT provides minimum of 2 personnel to man each activated ESF</a:t>
            </a:r>
            <a:endParaRPr lang="en-US" dirty="0" smtClean="0"/>
          </a:p>
          <a:p>
            <a:r>
              <a:rPr lang="en-US" dirty="0" smtClean="0"/>
              <a:t>ESF-3 (Public Works and Engineering)</a:t>
            </a:r>
          </a:p>
          <a:p>
            <a:r>
              <a:rPr lang="en-US" dirty="0" smtClean="0"/>
              <a:t>ESF-10 (Oil and Hazardous Materials)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21</a:t>
            </a:fld>
            <a:endParaRPr lang="en-US"/>
          </a:p>
        </p:txBody>
      </p:sp>
    </p:spTree>
    <p:extLst>
      <p:ext uri="{BB962C8B-B14F-4D97-AF65-F5344CB8AC3E}">
        <p14:creationId xmlns:p14="http://schemas.microsoft.com/office/powerpoint/2010/main" val="3982291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ERT Roles of</a:t>
            </a:r>
            <a:r>
              <a:rPr lang="en-US" baseline="0" dirty="0" smtClean="0"/>
              <a:t> staff out in the field</a:t>
            </a:r>
            <a:r>
              <a:rPr lang="en-US" dirty="0" smtClean="0"/>
              <a:t> and what we did during these disasters.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West KY-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27 ERT personnel from across the state and 27 additional program staff (DWM, DOW and DAQ) from Bowling Green Regional Office, Madisonville Regional Office and Paducah Regional Office provided emergency response activities.  Response activities continue 7 days a week with staffing drawdown after the initial response period (~4 weeks).  Through pay period ending 01/15/2022, </a:t>
            </a:r>
            <a:r>
              <a:rPr lang="en-US" sz="1200" b="1" kern="1200" dirty="0" smtClean="0">
                <a:solidFill>
                  <a:schemeClr val="tx1"/>
                </a:solidFill>
                <a:effectLst/>
                <a:latin typeface="+mn-lt"/>
                <a:ea typeface="+mn-ea"/>
                <a:cs typeface="+mn-cs"/>
              </a:rPr>
              <a:t>5,308.75</a:t>
            </a:r>
            <a:r>
              <a:rPr lang="en-US" sz="1200" kern="1200" dirty="0" smtClean="0">
                <a:solidFill>
                  <a:schemeClr val="tx1"/>
                </a:solidFill>
                <a:effectLst/>
                <a:latin typeface="+mn-lt"/>
                <a:ea typeface="+mn-ea"/>
                <a:cs typeface="+mn-cs"/>
              </a:rPr>
              <a:t> man-hours, including </a:t>
            </a:r>
            <a:r>
              <a:rPr lang="en-US" sz="1200" b="1" kern="1200" dirty="0" smtClean="0">
                <a:solidFill>
                  <a:schemeClr val="tx1"/>
                </a:solidFill>
                <a:effectLst/>
                <a:latin typeface="+mn-lt"/>
                <a:ea typeface="+mn-ea"/>
                <a:cs typeface="+mn-cs"/>
              </a:rPr>
              <a:t>2,997 </a:t>
            </a:r>
            <a:r>
              <a:rPr lang="en-US" sz="1200" kern="1200" dirty="0" smtClean="0">
                <a:solidFill>
                  <a:schemeClr val="tx1"/>
                </a:solidFill>
                <a:effectLst/>
                <a:latin typeface="+mn-lt"/>
                <a:ea typeface="+mn-ea"/>
                <a:cs typeface="+mn-cs"/>
              </a:rPr>
              <a:t>overtime hours, have been worked by 54 staff members during the first 36 days of response activities (12/11/2021 – 01/15/2022).  As of 03/15/2022 payroll </a:t>
            </a:r>
            <a:r>
              <a:rPr lang="en-US" sz="1200" b="1" kern="1200" dirty="0" smtClean="0">
                <a:solidFill>
                  <a:schemeClr val="tx1"/>
                </a:solidFill>
                <a:effectLst/>
                <a:latin typeface="+mn-lt"/>
                <a:ea typeface="+mn-ea"/>
                <a:cs typeface="+mn-cs"/>
              </a:rPr>
              <a:t>3,060</a:t>
            </a:r>
            <a:r>
              <a:rPr lang="en-US" sz="1200" kern="1200" dirty="0" smtClean="0">
                <a:solidFill>
                  <a:schemeClr val="tx1"/>
                </a:solidFill>
                <a:effectLst/>
                <a:latin typeface="+mn-lt"/>
                <a:ea typeface="+mn-ea"/>
                <a:cs typeface="+mn-cs"/>
              </a:rPr>
              <a:t> overtime hours have been accrued by all DEP personnel in tornado response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East Flood: Five (5) ERT reconnaissance teams each comprised of 2 responders initiated preliminary damage assessments to determine the extent and magnitude of the flood and areas in which removal actions would be required and to identify high priority / time critical removal and/or spill response actions.</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22</a:t>
            </a:fld>
            <a:endParaRPr lang="en-US"/>
          </a:p>
        </p:txBody>
      </p:sp>
    </p:spTree>
    <p:extLst>
      <p:ext uri="{BB962C8B-B14F-4D97-AF65-F5344CB8AC3E}">
        <p14:creationId xmlns:p14="http://schemas.microsoft.com/office/powerpoint/2010/main" val="245722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a:t>
            </a:r>
            <a:r>
              <a:rPr lang="en-US" baseline="0" dirty="0" smtClean="0"/>
              <a:t>al history overview.  Initially organized within the Cabinet’s Secretary’s Office (OOS) but transition to DEP Division of Water upon passing of KRS 224.01-400 in 1980.</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CF6D63B-8080-47B2-A466-8E8BC41B4ADD}" type="slidenum">
              <a:rPr lang="en-US" smtClean="0"/>
              <a:t>4</a:t>
            </a:fld>
            <a:endParaRPr lang="en-US"/>
          </a:p>
        </p:txBody>
      </p:sp>
    </p:spTree>
    <p:extLst>
      <p:ext uri="{BB962C8B-B14F-4D97-AF65-F5344CB8AC3E}">
        <p14:creationId xmlns:p14="http://schemas.microsoft.com/office/powerpoint/2010/main" val="2253293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Friday, December 10, 2021, a strong low-pressure system tracked from Kansas City towards the Great Lakes region producing a significant severe weather event across the Midwest and Southeast.  Several tornadoes were confirmed across the Midwest and Southeast.  Preliminary reports indicated 52 tornadoes, 270 wind, and 20 hail reports across several states.</a:t>
            </a:r>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23</a:t>
            </a:fld>
            <a:endParaRPr lang="en-US"/>
          </a:p>
        </p:txBody>
      </p:sp>
    </p:spTree>
    <p:extLst>
      <p:ext uri="{BB962C8B-B14F-4D97-AF65-F5344CB8AC3E}">
        <p14:creationId xmlns:p14="http://schemas.microsoft.com/office/powerpoint/2010/main" val="6178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Friday, December 10, 2021, a strong low-pressure system tracked from Kansas City towards the Great Lakes region producing a significant severe weather event across the Midwest and Southeast.  Several tornadoes were confirmed across the Midwest and Southeast.  Preliminary reports indicated 52 tornadoes, 270 wind, and 20 hail reports across several states.</a:t>
            </a:r>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24</a:t>
            </a:fld>
            <a:endParaRPr lang="en-US"/>
          </a:p>
        </p:txBody>
      </p:sp>
    </p:spTree>
    <p:extLst>
      <p:ext uri="{BB962C8B-B14F-4D97-AF65-F5344CB8AC3E}">
        <p14:creationId xmlns:p14="http://schemas.microsoft.com/office/powerpoint/2010/main" val="279509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25</a:t>
            </a:fld>
            <a:endParaRPr lang="en-US"/>
          </a:p>
        </p:txBody>
      </p:sp>
    </p:spTree>
    <p:extLst>
      <p:ext uri="{BB962C8B-B14F-4D97-AF65-F5344CB8AC3E}">
        <p14:creationId xmlns:p14="http://schemas.microsoft.com/office/powerpoint/2010/main" val="1661101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July 27, 2022, multiple rounds of thunderstorms impacted several counties in Eastern Kentucky, resulting in catastrophic flooding, with counties receiving 6”-8” of rain overnight.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evening of July 28, 2022 Martin County received an additional three (3) inches of rain, resulting in additional flooding of the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Multiple counties were impacted including Breathitt, Clay, Floyd, Johnson, Knott, Leslie, Letcher, Magoffin, Martin, Owsley, Perry, and Pike.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roads in these counties were covered with water and impassible, and several affected by mudslides. Numerous regulated underground storage tank facilities and oil and gas production and storage areas were impacted by flood waters or power outages.  Multiple areas experienced sporadic communications with some areas having no communications.  The Governor has declared a State of Emergency through Executive Order 2022-457, resulting in Presidential Declaration 29 July 2022, 4663-DR.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26</a:t>
            </a:fld>
            <a:endParaRPr lang="en-US"/>
          </a:p>
        </p:txBody>
      </p:sp>
    </p:spTree>
    <p:extLst>
      <p:ext uri="{BB962C8B-B14F-4D97-AF65-F5344CB8AC3E}">
        <p14:creationId xmlns:p14="http://schemas.microsoft.com/office/powerpoint/2010/main" val="209673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North Fork</a:t>
            </a:r>
            <a:r>
              <a:rPr lang="en-US" baseline="0" dirty="0" smtClean="0"/>
              <a:t> of the Kentucky River- well above flood stage, actually had gauge failure</a:t>
            </a:r>
          </a:p>
          <a:p>
            <a:r>
              <a:rPr lang="en-US" baseline="0" dirty="0" smtClean="0"/>
              <a:t>Right: Rain totals in the counties receiving rain July 25</a:t>
            </a:r>
            <a:r>
              <a:rPr lang="en-US" baseline="30000" dirty="0" smtClean="0"/>
              <a:t>th</a:t>
            </a:r>
            <a:r>
              <a:rPr lang="en-US" baseline="0" dirty="0" smtClean="0"/>
              <a:t> through the 30</a:t>
            </a:r>
            <a:r>
              <a:rPr lang="en-US" baseline="30000" dirty="0" smtClean="0"/>
              <a:t>th</a:t>
            </a:r>
            <a:r>
              <a:rPr lang="en-US" baseline="0" dirty="0" smtClean="0"/>
              <a:t> .  NOTE:  Catastrophic flooding caused by rain amounts in excess of 10 inches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27</a:t>
            </a:fld>
            <a:endParaRPr lang="en-US"/>
          </a:p>
        </p:txBody>
      </p:sp>
    </p:spTree>
    <p:extLst>
      <p:ext uri="{BB962C8B-B14F-4D97-AF65-F5344CB8AC3E}">
        <p14:creationId xmlns:p14="http://schemas.microsoft.com/office/powerpoint/2010/main" val="2900274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Five (5) ERT reconnaissance teams each comprised of 2 responders initiated preliminary damage assessments to determine the extent and magnitude of the flood and areas in which removal actions would be required and to identify high priority / time critical removal and/or spill response actions.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Based on initial assessment surveys, 139 miles of roadway/drainage require removal activities (container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Estimated Miles for requiring removal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Owsley Co:  5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Breathitt Co:  43.35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Knott Co:  31.8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Floyd Co:  5.35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Perry Co:  20.2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Pike Co:  4.75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Letcher Co:  26.65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Clay Co:  1.35 miles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Leslie Co:  0.5 miles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Total Estimated Miles:  139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Emergency contractors provided preliminary rate of progress at 0.25-0.50 miles per day per crew based on worse-case examples visited.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End</a:t>
            </a:r>
            <a:r>
              <a:rPr lang="en-US" sz="1200" kern="1200" baseline="0" dirty="0" smtClean="0">
                <a:solidFill>
                  <a:schemeClr val="tx1"/>
                </a:solidFill>
                <a:effectLst/>
                <a:latin typeface="+mn-lt"/>
                <a:ea typeface="+mn-ea"/>
                <a:cs typeface="+mn-cs"/>
              </a:rPr>
              <a:t> result: </a:t>
            </a:r>
            <a:r>
              <a:rPr lang="en-US" sz="1200" kern="1200" dirty="0" smtClean="0">
                <a:solidFill>
                  <a:schemeClr val="tx1"/>
                </a:solidFill>
                <a:effectLst/>
                <a:latin typeface="+mn-lt"/>
                <a:ea typeface="+mn-ea"/>
                <a:cs typeface="+mn-cs"/>
              </a:rPr>
              <a:t>314 miles of roadway / drainage assessed and recovery actions completed.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28</a:t>
            </a:fld>
            <a:endParaRPr lang="en-US"/>
          </a:p>
        </p:txBody>
      </p:sp>
    </p:spTree>
    <p:extLst>
      <p:ext uri="{BB962C8B-B14F-4D97-AF65-F5344CB8AC3E}">
        <p14:creationId xmlns:p14="http://schemas.microsoft.com/office/powerpoint/2010/main" val="4135012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West KY- 43 water system samples were analyzed in the field using ERTs mobile GC/MS to assist the Mayfield water treatment plant in returning to operation.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29</a:t>
            </a:fld>
            <a:endParaRPr lang="en-US"/>
          </a:p>
        </p:txBody>
      </p:sp>
    </p:spTree>
    <p:extLst>
      <p:ext uri="{BB962C8B-B14F-4D97-AF65-F5344CB8AC3E}">
        <p14:creationId xmlns:p14="http://schemas.microsoft.com/office/powerpoint/2010/main" val="2194365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KY- </a:t>
            </a:r>
          </a:p>
          <a:p>
            <a:r>
              <a:rPr lang="en-US" dirty="0" smtClean="0"/>
              <a:t>Left:</a:t>
            </a:r>
            <a:r>
              <a:rPr lang="en-US" baseline="0" dirty="0" smtClean="0"/>
              <a:t> Emergency Potable Water- WOW Water On Wheels Carts, 6500 gallon storage tank with 1250 storage bladder</a:t>
            </a:r>
          </a:p>
          <a:p>
            <a:r>
              <a:rPr lang="en-US" baseline="0" dirty="0" smtClean="0"/>
              <a:t>        generates bleach for cleaning and general disinfection</a:t>
            </a:r>
          </a:p>
          <a:p>
            <a:endParaRPr lang="en-US" baseline="0" dirty="0" smtClean="0"/>
          </a:p>
          <a:p>
            <a:r>
              <a:rPr lang="en-US" baseline="0" dirty="0" smtClean="0"/>
              <a:t>Middle: Generators brought in for restoration of water production- pressure was restored.</a:t>
            </a:r>
          </a:p>
          <a:p>
            <a:r>
              <a:rPr lang="en-US" baseline="0" dirty="0" smtClean="0"/>
              <a:t>           Boil water advisories were lifted within 1 week</a:t>
            </a:r>
          </a:p>
          <a:p>
            <a:endParaRPr lang="en-US" baseline="0" dirty="0" smtClean="0"/>
          </a:p>
          <a:p>
            <a:endParaRPr lang="en-US" baseline="0" dirty="0" smtClean="0"/>
          </a:p>
          <a:p>
            <a:r>
              <a:rPr lang="en-US" baseline="0" dirty="0" smtClean="0"/>
              <a:t>East KY-</a:t>
            </a:r>
          </a:p>
          <a:p>
            <a:r>
              <a:rPr lang="en-US" sz="1200" dirty="0" smtClean="0">
                <a:solidFill>
                  <a:srgbClr val="FFFFFF"/>
                </a:solidFill>
              </a:rPr>
              <a:t>Far Left- Davis Water also set up 2000-gallon poly tanks and pump systems at each of the 5 cottages. Water was back fed through outside garden hose spigots. </a:t>
            </a:r>
            <a:endParaRPr lang="en-US" baseline="0" dirty="0" smtClean="0"/>
          </a:p>
          <a:p>
            <a:r>
              <a:rPr lang="en-US" sz="1200" dirty="0" smtClean="0">
                <a:solidFill>
                  <a:srgbClr val="FFFFFF"/>
                </a:solidFill>
              </a:rPr>
              <a:t>Left</a:t>
            </a:r>
            <a:r>
              <a:rPr lang="en-US" sz="1200" baseline="0" dirty="0" smtClean="0">
                <a:solidFill>
                  <a:srgbClr val="FFFFFF"/>
                </a:solidFill>
              </a:rPr>
              <a:t> Bottom: </a:t>
            </a:r>
            <a:r>
              <a:rPr lang="en-US" sz="1200" dirty="0" smtClean="0">
                <a:solidFill>
                  <a:srgbClr val="FFFFFF"/>
                </a:solidFill>
              </a:rPr>
              <a:t>Davis Water set up a 20,000-gallon tanker outside of Buckhorn and hauled water from Knott Co. Water District to supply their operations. </a:t>
            </a:r>
          </a:p>
          <a:p>
            <a:endParaRPr lang="en-US" sz="1200" dirty="0" smtClean="0">
              <a:solidFill>
                <a:srgbClr val="FFFFFF"/>
              </a:solidFill>
            </a:endParaRPr>
          </a:p>
          <a:p>
            <a:r>
              <a:rPr lang="en-US" sz="1200" kern="1200" dirty="0" smtClean="0">
                <a:solidFill>
                  <a:schemeClr val="tx1"/>
                </a:solidFill>
                <a:latin typeface="+mn-lt"/>
                <a:ea typeface="+mn-ea"/>
                <a:cs typeface="+mn-cs"/>
              </a:rPr>
              <a:t>Davis Water supplied water to the </a:t>
            </a:r>
            <a:r>
              <a:rPr lang="en-US" sz="1200" dirty="0" smtClean="0"/>
              <a:t>Lodge </a:t>
            </a:r>
            <a:r>
              <a:rPr lang="en-US" sz="1200" kern="1200" dirty="0" smtClean="0">
                <a:solidFill>
                  <a:schemeClr val="tx1"/>
                </a:solidFill>
                <a:latin typeface="+mn-lt"/>
                <a:ea typeface="+mn-ea"/>
                <a:cs typeface="+mn-cs"/>
              </a:rPr>
              <a:t>for 43 days. The lodge and cottages used about 8000 gallons per day.</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30</a:t>
            </a:fld>
            <a:endParaRPr lang="en-US"/>
          </a:p>
        </p:txBody>
      </p:sp>
    </p:spTree>
    <p:extLst>
      <p:ext uri="{BB962C8B-B14F-4D97-AF65-F5344CB8AC3E}">
        <p14:creationId xmlns:p14="http://schemas.microsoft.com/office/powerpoint/2010/main" val="233699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Totals for the Paducah Regional Office:</a:t>
            </a:r>
            <a:endParaRPr lang="en-US" sz="1200" u="sng"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Staging Sites: 9</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New CDDs: 5</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Fulton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Staging Sites: 1 (Staging of vegetation fur mulching)</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Hickman County: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Staging Sites: 1 (Burning of vegetation and dumpsters for CDD materials)</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Graves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Staging Sites: 4 (2 staging of vegetation and CDD materials, 1 burning of vegetation and 1 staging of vegetation)</a:t>
            </a:r>
          </a:p>
          <a:p>
            <a:r>
              <a:rPr lang="en-US" sz="1200" kern="1200" dirty="0" smtClean="0">
                <a:solidFill>
                  <a:schemeClr val="tx1"/>
                </a:solidFill>
                <a:effectLst/>
                <a:latin typeface="+mn-lt"/>
                <a:ea typeface="+mn-ea"/>
                <a:cs typeface="+mn-cs"/>
              </a:rPr>
              <a:t>New CDDs: 3 (2 new sites, 1 existing CDD with new emergency on site)</a:t>
            </a:r>
          </a:p>
          <a:p>
            <a:r>
              <a:rPr lang="en-US" sz="1200" kern="1200" dirty="0" smtClean="0">
                <a:solidFill>
                  <a:schemeClr val="tx1"/>
                </a:solidFill>
                <a:effectLst/>
                <a:latin typeface="+mn-lt"/>
                <a:ea typeface="+mn-ea"/>
                <a:cs typeface="+mn-cs"/>
              </a:rPr>
              <a:t>West KY Landfill also received an Emergency Vertical Expansion</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Lyon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Staging Sites: 1 (Burning of vegetation and staging for CDD materials)</a:t>
            </a:r>
          </a:p>
          <a:p>
            <a:r>
              <a:rPr lang="en-US" sz="1200" kern="1200" dirty="0" smtClean="0">
                <a:solidFill>
                  <a:schemeClr val="tx1"/>
                </a:solidFill>
                <a:effectLst/>
                <a:latin typeface="+mn-lt"/>
                <a:ea typeface="+mn-ea"/>
                <a:cs typeface="+mn-cs"/>
              </a:rPr>
              <a:t>New CDDs: 1</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Marshall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Staging Sites: 2 (1 Burning of vegetation and staging for CDD materials, 1 for staging of vegetation temporarily)</a:t>
            </a:r>
          </a:p>
          <a:p>
            <a:r>
              <a:rPr lang="en-US" sz="1200" kern="1200" dirty="0" smtClean="0">
                <a:solidFill>
                  <a:schemeClr val="tx1"/>
                </a:solidFill>
                <a:effectLst/>
                <a:latin typeface="+mn-lt"/>
                <a:ea typeface="+mn-ea"/>
                <a:cs typeface="+mn-cs"/>
              </a:rPr>
              <a:t>New CDDs: 2 (1 used, 1 permitted but not used)</a:t>
            </a:r>
          </a:p>
          <a:p>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Bowling Green Regional Office</a:t>
            </a:r>
          </a:p>
          <a:p>
            <a:r>
              <a:rPr lang="en-US" sz="1200" kern="1200" dirty="0" smtClean="0">
                <a:solidFill>
                  <a:schemeClr val="tx1"/>
                </a:solidFill>
                <a:effectLst/>
                <a:latin typeface="+mn-lt"/>
                <a:ea typeface="+mn-ea"/>
                <a:cs typeface="+mn-cs"/>
              </a:rPr>
              <a:t>Staging Sites:10</a:t>
            </a:r>
          </a:p>
          <a:p>
            <a:r>
              <a:rPr lang="en-US" sz="1200" kern="1200" dirty="0" smtClean="0">
                <a:solidFill>
                  <a:schemeClr val="tx1"/>
                </a:solidFill>
                <a:effectLst/>
                <a:latin typeface="+mn-lt"/>
                <a:ea typeface="+mn-ea"/>
                <a:cs typeface="+mn-cs"/>
              </a:rPr>
              <a:t>CDD (64,067 cu tons), vegetative/woody debris (156, 841 cu tons).  The veg/woody debris was shredded and used as beneficial reuse. </a:t>
            </a:r>
          </a:p>
          <a:p>
            <a:r>
              <a:rPr lang="en-US" sz="1200" b="1" u="sng" kern="1200" dirty="0" smtClean="0">
                <a:solidFill>
                  <a:schemeClr val="tx1"/>
                </a:solidFill>
                <a:effectLst/>
                <a:latin typeface="+mn-lt"/>
                <a:ea typeface="+mn-ea"/>
                <a:cs typeface="+mn-cs"/>
              </a:rPr>
              <a:t>Madisonville</a:t>
            </a:r>
            <a:r>
              <a:rPr lang="en-US" sz="1200" b="1" u="sng" kern="1200" baseline="0" dirty="0" smtClean="0">
                <a:solidFill>
                  <a:schemeClr val="tx1"/>
                </a:solidFill>
                <a:effectLst/>
                <a:latin typeface="+mn-lt"/>
                <a:ea typeface="+mn-ea"/>
                <a:cs typeface="+mn-cs"/>
              </a:rPr>
              <a:t> Regional Office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17 brush staging/burning sites, 1 CDD staging site and 11 emergency CDD disposal sites in our region.</a:t>
            </a:r>
          </a:p>
          <a:p>
            <a:endParaRPr lang="en-US" sz="1200" kern="1200" dirty="0" smtClean="0">
              <a:solidFill>
                <a:schemeClr val="tx1"/>
              </a:solidFill>
              <a:effectLst/>
              <a:latin typeface="+mn-lt"/>
              <a:ea typeface="+mn-ea"/>
              <a:cs typeface="+mn-cs"/>
            </a:endParaRPr>
          </a:p>
          <a:p>
            <a:pPr lvl="0"/>
            <a:r>
              <a:rPr lang="en-US" sz="1200" b="1" u="sng" kern="1200" dirty="0" smtClean="0">
                <a:solidFill>
                  <a:schemeClr val="tx1"/>
                </a:solidFill>
                <a:effectLst/>
                <a:latin typeface="+mn-lt"/>
                <a:ea typeface="+mn-ea"/>
                <a:cs typeface="+mn-cs"/>
              </a:rPr>
              <a:t>East KY Waste volumes generated &amp; disposed:</a:t>
            </a:r>
          </a:p>
          <a:p>
            <a:pPr lvl="1"/>
            <a:r>
              <a:rPr lang="en-US" sz="1200" kern="1200" dirty="0" smtClean="0">
                <a:solidFill>
                  <a:schemeClr val="tx1"/>
                </a:solidFill>
                <a:effectLst/>
                <a:latin typeface="+mn-lt"/>
                <a:ea typeface="+mn-ea"/>
                <a:cs typeface="+mn-cs"/>
              </a:rPr>
              <a:t>80 cu </a:t>
            </a:r>
            <a:r>
              <a:rPr lang="en-US" sz="1200" kern="1200" dirty="0" err="1" smtClean="0">
                <a:solidFill>
                  <a:schemeClr val="tx1"/>
                </a:solidFill>
                <a:effectLst/>
                <a:latin typeface="+mn-lt"/>
                <a:ea typeface="+mn-ea"/>
                <a:cs typeface="+mn-cs"/>
              </a:rPr>
              <a:t>yds</a:t>
            </a:r>
            <a:r>
              <a:rPr lang="en-US" sz="1200" kern="1200" dirty="0" smtClean="0">
                <a:solidFill>
                  <a:schemeClr val="tx1"/>
                </a:solidFill>
                <a:effectLst/>
                <a:latin typeface="+mn-lt"/>
                <a:ea typeface="+mn-ea"/>
                <a:cs typeface="+mn-cs"/>
              </a:rPr>
              <a:t> scrap metal (recycled)</a:t>
            </a:r>
          </a:p>
          <a:p>
            <a:pPr lvl="1"/>
            <a:r>
              <a:rPr lang="en-US" sz="1200" kern="1200" dirty="0" smtClean="0">
                <a:solidFill>
                  <a:schemeClr val="tx1"/>
                </a:solidFill>
                <a:effectLst/>
                <a:latin typeface="+mn-lt"/>
                <a:ea typeface="+mn-ea"/>
                <a:cs typeface="+mn-cs"/>
              </a:rPr>
              <a:t>275 cu </a:t>
            </a:r>
            <a:r>
              <a:rPr lang="en-US" sz="1200" kern="1200" dirty="0" err="1" smtClean="0">
                <a:solidFill>
                  <a:schemeClr val="tx1"/>
                </a:solidFill>
                <a:effectLst/>
                <a:latin typeface="+mn-lt"/>
                <a:ea typeface="+mn-ea"/>
                <a:cs typeface="+mn-cs"/>
              </a:rPr>
              <a:t>yds</a:t>
            </a:r>
            <a:r>
              <a:rPr lang="en-US" sz="1200" kern="1200" dirty="0" smtClean="0">
                <a:solidFill>
                  <a:schemeClr val="tx1"/>
                </a:solidFill>
                <a:effectLst/>
                <a:latin typeface="+mn-lt"/>
                <a:ea typeface="+mn-ea"/>
                <a:cs typeface="+mn-cs"/>
              </a:rPr>
              <a:t> waste disposed at contained landfill (impacted soil, crushed empty containers, solidified non-hazardous liquids, etc.)</a:t>
            </a:r>
          </a:p>
          <a:p>
            <a:pPr lvl="1"/>
            <a:r>
              <a:rPr lang="en-US" sz="1200" kern="1200" dirty="0" smtClean="0">
                <a:solidFill>
                  <a:schemeClr val="tx1"/>
                </a:solidFill>
                <a:effectLst/>
                <a:latin typeface="+mn-lt"/>
                <a:ea typeface="+mn-ea"/>
                <a:cs typeface="+mn-cs"/>
              </a:rPr>
              <a:t>9,057 gallons of petroleum water mix recycled/treated</a:t>
            </a:r>
          </a:p>
          <a:p>
            <a:pPr lvl="1"/>
            <a:r>
              <a:rPr lang="en-US" sz="1200" kern="1200" dirty="0" smtClean="0">
                <a:solidFill>
                  <a:schemeClr val="tx1"/>
                </a:solidFill>
                <a:effectLst/>
                <a:latin typeface="+mn-lt"/>
                <a:ea typeface="+mn-ea"/>
                <a:cs typeface="+mn-cs"/>
              </a:rPr>
              <a:t>306</a:t>
            </a:r>
            <a:r>
              <a:rPr lang="en-US" sz="1200" kern="1200" baseline="0" dirty="0" smtClean="0">
                <a:solidFill>
                  <a:schemeClr val="tx1"/>
                </a:solidFill>
                <a:effectLst/>
                <a:latin typeface="+mn-lt"/>
                <a:ea typeface="+mn-ea"/>
                <a:cs typeface="+mn-cs"/>
              </a:rPr>
              <a:t> gallons waste oil</a:t>
            </a:r>
          </a:p>
          <a:p>
            <a:pPr lvl="1"/>
            <a:r>
              <a:rPr lang="en-US" sz="1200" kern="1200" baseline="0" dirty="0" smtClean="0">
                <a:solidFill>
                  <a:schemeClr val="tx1"/>
                </a:solidFill>
                <a:effectLst/>
                <a:latin typeface="+mn-lt"/>
                <a:ea typeface="+mn-ea"/>
                <a:cs typeface="+mn-cs"/>
              </a:rPr>
              <a:t>28 drums – HHW / Characteristic Hazardous</a:t>
            </a:r>
          </a:p>
          <a:p>
            <a:pPr lvl="1"/>
            <a:r>
              <a:rPr lang="en-US" sz="1200" kern="1200" baseline="0" dirty="0" smtClean="0">
                <a:solidFill>
                  <a:schemeClr val="tx1"/>
                </a:solidFill>
                <a:effectLst/>
                <a:latin typeface="+mn-lt"/>
                <a:ea typeface="+mn-ea"/>
                <a:cs typeface="+mn-cs"/>
              </a:rPr>
              <a:t>1 PCB Transformer</a:t>
            </a:r>
          </a:p>
          <a:p>
            <a:pPr lvl="1"/>
            <a:r>
              <a:rPr lang="en-US" sz="1200" kern="1200" baseline="0" dirty="0" smtClean="0">
                <a:solidFill>
                  <a:schemeClr val="tx1"/>
                </a:solidFill>
                <a:effectLst/>
                <a:latin typeface="+mn-lt"/>
                <a:ea typeface="+mn-ea"/>
                <a:cs typeface="+mn-cs"/>
              </a:rPr>
              <a:t>2 cu </a:t>
            </a:r>
            <a:r>
              <a:rPr lang="en-US" sz="1200" kern="1200" baseline="0" dirty="0" err="1" smtClean="0">
                <a:solidFill>
                  <a:schemeClr val="tx1"/>
                </a:solidFill>
                <a:effectLst/>
                <a:latin typeface="+mn-lt"/>
                <a:ea typeface="+mn-ea"/>
                <a:cs typeface="+mn-cs"/>
              </a:rPr>
              <a:t>yd</a:t>
            </a:r>
            <a:r>
              <a:rPr lang="en-US" sz="1200" kern="1200" baseline="0" dirty="0" smtClean="0">
                <a:solidFill>
                  <a:schemeClr val="tx1"/>
                </a:solidFill>
                <a:effectLst/>
                <a:latin typeface="+mn-lt"/>
                <a:ea typeface="+mn-ea"/>
                <a:cs typeface="+mn-cs"/>
              </a:rPr>
              <a:t> HW (paints/aerosols)</a:t>
            </a:r>
            <a:endParaRPr lang="en-US" sz="1200" kern="1200" dirty="0" smtClean="0">
              <a:solidFill>
                <a:schemeClr val="tx1"/>
              </a:solidFill>
              <a:effectLst/>
              <a:latin typeface="+mn-lt"/>
              <a:ea typeface="+mn-ea"/>
              <a:cs typeface="+mn-cs"/>
            </a:endParaRPr>
          </a:p>
          <a:p>
            <a:endParaRPr lang="en-US" baseline="0" dirty="0" smtClean="0"/>
          </a:p>
          <a:p>
            <a:r>
              <a:rPr lang="en-US" baseline="0" dirty="0" smtClean="0"/>
              <a:t>3 Spill Response Actions (Fuel AST battery, Crude Oil AST, UST failure)</a:t>
            </a:r>
          </a:p>
        </p:txBody>
      </p:sp>
      <p:sp>
        <p:nvSpPr>
          <p:cNvPr id="4" name="Slide Number Placeholder 3"/>
          <p:cNvSpPr>
            <a:spLocks noGrp="1"/>
          </p:cNvSpPr>
          <p:nvPr>
            <p:ph type="sldNum" sz="quarter" idx="10"/>
          </p:nvPr>
        </p:nvSpPr>
        <p:spPr/>
        <p:txBody>
          <a:bodyPr/>
          <a:lstStyle/>
          <a:p>
            <a:fld id="{ECF6D63B-8080-47B2-A466-8E8BC41B4ADD}" type="slidenum">
              <a:rPr lang="en-US" smtClean="0"/>
              <a:t>31</a:t>
            </a:fld>
            <a:endParaRPr lang="en-US"/>
          </a:p>
        </p:txBody>
      </p:sp>
    </p:spTree>
    <p:extLst>
      <p:ext uri="{BB962C8B-B14F-4D97-AF65-F5344CB8AC3E}">
        <p14:creationId xmlns:p14="http://schemas.microsoft.com/office/powerpoint/2010/main" val="4117920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sng" kern="1200" dirty="0" smtClean="0">
                <a:solidFill>
                  <a:schemeClr val="tx1"/>
                </a:solidFill>
                <a:effectLst/>
                <a:latin typeface="+mn-lt"/>
                <a:ea typeface="+mn-ea"/>
                <a:cs typeface="+mn-cs"/>
              </a:rPr>
              <a:t>East KY Waste volumes generated &amp; disposed:</a:t>
            </a:r>
          </a:p>
          <a:p>
            <a:pPr lvl="1"/>
            <a:r>
              <a:rPr lang="en-US" sz="1200" kern="1200" dirty="0" smtClean="0">
                <a:solidFill>
                  <a:schemeClr val="tx1"/>
                </a:solidFill>
                <a:effectLst/>
                <a:latin typeface="+mn-lt"/>
                <a:ea typeface="+mn-ea"/>
                <a:cs typeface="+mn-cs"/>
              </a:rPr>
              <a:t>80 cu </a:t>
            </a:r>
            <a:r>
              <a:rPr lang="en-US" sz="1200" kern="1200" dirty="0" err="1" smtClean="0">
                <a:solidFill>
                  <a:schemeClr val="tx1"/>
                </a:solidFill>
                <a:effectLst/>
                <a:latin typeface="+mn-lt"/>
                <a:ea typeface="+mn-ea"/>
                <a:cs typeface="+mn-cs"/>
              </a:rPr>
              <a:t>yds</a:t>
            </a:r>
            <a:r>
              <a:rPr lang="en-US" sz="1200" kern="1200" dirty="0" smtClean="0">
                <a:solidFill>
                  <a:schemeClr val="tx1"/>
                </a:solidFill>
                <a:effectLst/>
                <a:latin typeface="+mn-lt"/>
                <a:ea typeface="+mn-ea"/>
                <a:cs typeface="+mn-cs"/>
              </a:rPr>
              <a:t> scrap metal (recycled)</a:t>
            </a:r>
          </a:p>
          <a:p>
            <a:pPr lvl="1"/>
            <a:r>
              <a:rPr lang="en-US" sz="1200" kern="1200" dirty="0" smtClean="0">
                <a:solidFill>
                  <a:schemeClr val="tx1"/>
                </a:solidFill>
                <a:effectLst/>
                <a:latin typeface="+mn-lt"/>
                <a:ea typeface="+mn-ea"/>
                <a:cs typeface="+mn-cs"/>
              </a:rPr>
              <a:t>275 cu </a:t>
            </a:r>
            <a:r>
              <a:rPr lang="en-US" sz="1200" kern="1200" dirty="0" err="1" smtClean="0">
                <a:solidFill>
                  <a:schemeClr val="tx1"/>
                </a:solidFill>
                <a:effectLst/>
                <a:latin typeface="+mn-lt"/>
                <a:ea typeface="+mn-ea"/>
                <a:cs typeface="+mn-cs"/>
              </a:rPr>
              <a:t>yds</a:t>
            </a:r>
            <a:r>
              <a:rPr lang="en-US" sz="1200" kern="1200" dirty="0" smtClean="0">
                <a:solidFill>
                  <a:schemeClr val="tx1"/>
                </a:solidFill>
                <a:effectLst/>
                <a:latin typeface="+mn-lt"/>
                <a:ea typeface="+mn-ea"/>
                <a:cs typeface="+mn-cs"/>
              </a:rPr>
              <a:t> waste disposed at contained landfill (impacted soil, crushed empty containers, solidified non-hazardous liquids, etc.)</a:t>
            </a:r>
          </a:p>
          <a:p>
            <a:pPr lvl="1"/>
            <a:r>
              <a:rPr lang="en-US" sz="1200" kern="1200" dirty="0" smtClean="0">
                <a:solidFill>
                  <a:schemeClr val="tx1"/>
                </a:solidFill>
                <a:effectLst/>
                <a:latin typeface="+mn-lt"/>
                <a:ea typeface="+mn-ea"/>
                <a:cs typeface="+mn-cs"/>
              </a:rPr>
              <a:t>9,057 gallons of petroleum water mix recycled/treated</a:t>
            </a:r>
          </a:p>
          <a:p>
            <a:pPr lvl="1"/>
            <a:r>
              <a:rPr lang="en-US" sz="1200" kern="1200" dirty="0" smtClean="0">
                <a:solidFill>
                  <a:schemeClr val="tx1"/>
                </a:solidFill>
                <a:effectLst/>
                <a:latin typeface="+mn-lt"/>
                <a:ea typeface="+mn-ea"/>
                <a:cs typeface="+mn-cs"/>
              </a:rPr>
              <a:t>306</a:t>
            </a:r>
            <a:r>
              <a:rPr lang="en-US" sz="1200" kern="1200" baseline="0" dirty="0" smtClean="0">
                <a:solidFill>
                  <a:schemeClr val="tx1"/>
                </a:solidFill>
                <a:effectLst/>
                <a:latin typeface="+mn-lt"/>
                <a:ea typeface="+mn-ea"/>
                <a:cs typeface="+mn-cs"/>
              </a:rPr>
              <a:t> gallons waste oil</a:t>
            </a:r>
          </a:p>
          <a:p>
            <a:pPr lvl="1"/>
            <a:r>
              <a:rPr lang="en-US" sz="1200" kern="1200" baseline="0" dirty="0" smtClean="0">
                <a:solidFill>
                  <a:schemeClr val="tx1"/>
                </a:solidFill>
                <a:effectLst/>
                <a:latin typeface="+mn-lt"/>
                <a:ea typeface="+mn-ea"/>
                <a:cs typeface="+mn-cs"/>
              </a:rPr>
              <a:t>28 drums – HHW / Characteristic Hazardous</a:t>
            </a:r>
          </a:p>
          <a:p>
            <a:pPr lvl="1"/>
            <a:r>
              <a:rPr lang="en-US" sz="1200" kern="1200" baseline="0" dirty="0" smtClean="0">
                <a:solidFill>
                  <a:schemeClr val="tx1"/>
                </a:solidFill>
                <a:effectLst/>
                <a:latin typeface="+mn-lt"/>
                <a:ea typeface="+mn-ea"/>
                <a:cs typeface="+mn-cs"/>
              </a:rPr>
              <a:t>1 PCB Transformer</a:t>
            </a:r>
          </a:p>
          <a:p>
            <a:pPr lvl="1"/>
            <a:r>
              <a:rPr lang="en-US" sz="1200" kern="1200" baseline="0" dirty="0" smtClean="0">
                <a:solidFill>
                  <a:schemeClr val="tx1"/>
                </a:solidFill>
                <a:effectLst/>
                <a:latin typeface="+mn-lt"/>
                <a:ea typeface="+mn-ea"/>
                <a:cs typeface="+mn-cs"/>
              </a:rPr>
              <a:t>2 cu </a:t>
            </a:r>
            <a:r>
              <a:rPr lang="en-US" sz="1200" kern="1200" baseline="0" dirty="0" err="1" smtClean="0">
                <a:solidFill>
                  <a:schemeClr val="tx1"/>
                </a:solidFill>
                <a:effectLst/>
                <a:latin typeface="+mn-lt"/>
                <a:ea typeface="+mn-ea"/>
                <a:cs typeface="+mn-cs"/>
              </a:rPr>
              <a:t>yd</a:t>
            </a:r>
            <a:r>
              <a:rPr lang="en-US" sz="1200" kern="1200" baseline="0" dirty="0" smtClean="0">
                <a:solidFill>
                  <a:schemeClr val="tx1"/>
                </a:solidFill>
                <a:effectLst/>
                <a:latin typeface="+mn-lt"/>
                <a:ea typeface="+mn-ea"/>
                <a:cs typeface="+mn-cs"/>
              </a:rPr>
              <a:t> HW (paints/aerosols)</a:t>
            </a:r>
          </a:p>
          <a:p>
            <a:pPr lvl="1"/>
            <a:r>
              <a:rPr lang="en-US" sz="1200" kern="1200" baseline="0" dirty="0" smtClean="0">
                <a:solidFill>
                  <a:schemeClr val="tx1"/>
                </a:solidFill>
                <a:effectLst/>
                <a:latin typeface="+mn-lt"/>
                <a:ea typeface="+mn-ea"/>
                <a:cs typeface="+mn-cs"/>
              </a:rPr>
              <a:t>190 </a:t>
            </a:r>
            <a:r>
              <a:rPr lang="en-US" sz="1200" kern="1200" baseline="0" dirty="0" err="1" smtClean="0">
                <a:solidFill>
                  <a:schemeClr val="tx1"/>
                </a:solidFill>
                <a:effectLst/>
                <a:latin typeface="+mn-lt"/>
                <a:ea typeface="+mn-ea"/>
                <a:cs typeface="+mn-cs"/>
              </a:rPr>
              <a:t>lbs</a:t>
            </a:r>
            <a:r>
              <a:rPr lang="en-US" sz="1200" kern="1200" baseline="0" dirty="0" smtClean="0">
                <a:solidFill>
                  <a:schemeClr val="tx1"/>
                </a:solidFill>
                <a:effectLst/>
                <a:latin typeface="+mn-lt"/>
                <a:ea typeface="+mn-ea"/>
                <a:cs typeface="+mn-cs"/>
              </a:rPr>
              <a:t> pool chemicals</a:t>
            </a:r>
            <a:endParaRPr lang="en-US" sz="1200" kern="1200" dirty="0" smtClean="0">
              <a:solidFill>
                <a:schemeClr val="tx1"/>
              </a:solidFill>
              <a:effectLst/>
              <a:latin typeface="+mn-lt"/>
              <a:ea typeface="+mn-ea"/>
              <a:cs typeface="+mn-cs"/>
            </a:endParaRPr>
          </a:p>
          <a:p>
            <a:endParaRPr lang="en-US" baseline="0" dirty="0" smtClean="0"/>
          </a:p>
          <a:p>
            <a:r>
              <a:rPr lang="en-US" baseline="0" dirty="0" smtClean="0"/>
              <a:t>3 Spill Response Actions (Fuel AST battery, Crude Oil AST, UST failure)</a:t>
            </a:r>
          </a:p>
        </p:txBody>
      </p:sp>
      <p:sp>
        <p:nvSpPr>
          <p:cNvPr id="4" name="Slide Number Placeholder 3"/>
          <p:cNvSpPr>
            <a:spLocks noGrp="1"/>
          </p:cNvSpPr>
          <p:nvPr>
            <p:ph type="sldNum" sz="quarter" idx="10"/>
          </p:nvPr>
        </p:nvSpPr>
        <p:spPr/>
        <p:txBody>
          <a:bodyPr/>
          <a:lstStyle/>
          <a:p>
            <a:fld id="{ECF6D63B-8080-47B2-A466-8E8BC41B4ADD}" type="slidenum">
              <a:rPr lang="en-US" smtClean="0"/>
              <a:t>32</a:t>
            </a:fld>
            <a:endParaRPr lang="en-US"/>
          </a:p>
        </p:txBody>
      </p:sp>
    </p:spTree>
    <p:extLst>
      <p:ext uri="{BB962C8B-B14F-4D97-AF65-F5344CB8AC3E}">
        <p14:creationId xmlns:p14="http://schemas.microsoft.com/office/powerpoint/2010/main" val="366860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Statutory authority and mandate</a:t>
            </a:r>
            <a:endParaRPr lang="en-US" dirty="0"/>
          </a:p>
        </p:txBody>
      </p:sp>
      <p:sp>
        <p:nvSpPr>
          <p:cNvPr id="4" name="Slide Number Placeholder 3"/>
          <p:cNvSpPr>
            <a:spLocks noGrp="1"/>
          </p:cNvSpPr>
          <p:nvPr>
            <p:ph type="sldNum" sz="quarter" idx="10"/>
          </p:nvPr>
        </p:nvSpPr>
        <p:spPr/>
        <p:txBody>
          <a:bodyPr/>
          <a:lstStyle/>
          <a:p>
            <a:fld id="{ECF6D63B-8080-47B2-A466-8E8BC41B4ADD}" type="slidenum">
              <a:rPr lang="en-US" smtClean="0"/>
              <a:t>5</a:t>
            </a:fld>
            <a:endParaRPr lang="en-US"/>
          </a:p>
        </p:txBody>
      </p:sp>
    </p:spTree>
    <p:extLst>
      <p:ext uri="{BB962C8B-B14F-4D97-AF65-F5344CB8AC3E}">
        <p14:creationId xmlns:p14="http://schemas.microsoft.com/office/powerpoint/2010/main" val="2264386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Oil and Gas tank battery flooded and tanks floated releasing undermined volume of crude oil upstream of WTP intake.  ERT mobilized contractors to boom and contain crude oil and transferred clean-up activities to the operator.</a:t>
            </a:r>
          </a:p>
          <a:p>
            <a:pPr lvl="1"/>
            <a:r>
              <a:rPr lang="en-US" sz="1200" kern="1200" dirty="0" smtClean="0">
                <a:solidFill>
                  <a:schemeClr val="tx1"/>
                </a:solidFill>
                <a:effectLst/>
                <a:latin typeface="+mn-lt"/>
                <a:ea typeface="+mn-ea"/>
                <a:cs typeface="+mn-cs"/>
              </a:rPr>
              <a:t>Fuel tank AST battery flooded resulting in release of diesel fuel.  ERT personnel initiated emergency actions and transferred activities to the responsible party.</a:t>
            </a:r>
          </a:p>
        </p:txBody>
      </p:sp>
      <p:sp>
        <p:nvSpPr>
          <p:cNvPr id="4" name="Slide Number Placeholder 3"/>
          <p:cNvSpPr>
            <a:spLocks noGrp="1"/>
          </p:cNvSpPr>
          <p:nvPr>
            <p:ph type="sldNum" sz="quarter" idx="10"/>
          </p:nvPr>
        </p:nvSpPr>
        <p:spPr/>
        <p:txBody>
          <a:bodyPr/>
          <a:lstStyle/>
          <a:p>
            <a:fld id="{ECF6D63B-8080-47B2-A466-8E8BC41B4ADD}" type="slidenum">
              <a:rPr lang="en-US" smtClean="0"/>
              <a:t>33</a:t>
            </a:fld>
            <a:endParaRPr lang="en-US"/>
          </a:p>
        </p:txBody>
      </p:sp>
    </p:spTree>
    <p:extLst>
      <p:ext uri="{BB962C8B-B14F-4D97-AF65-F5344CB8AC3E}">
        <p14:creationId xmlns:p14="http://schemas.microsoft.com/office/powerpoint/2010/main" val="3255649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West: Approximately 200 transformer spills of varying sizes were encountered throughout the 16 counties.  Clean-up guidance and oversight performed by ERT and regional office program staff (DWM).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Flooded UST facility resulting in catastrophic failure of one UST and complete loss of product with recoverable free product impacts in underground utility trenches.  ERT led emergency actions to recovery free product and establish containment of the subsurface release. </a:t>
            </a:r>
          </a:p>
        </p:txBody>
      </p:sp>
      <p:sp>
        <p:nvSpPr>
          <p:cNvPr id="4" name="Slide Number Placeholder 3"/>
          <p:cNvSpPr>
            <a:spLocks noGrp="1"/>
          </p:cNvSpPr>
          <p:nvPr>
            <p:ph type="sldNum" sz="quarter" idx="10"/>
          </p:nvPr>
        </p:nvSpPr>
        <p:spPr/>
        <p:txBody>
          <a:bodyPr/>
          <a:lstStyle/>
          <a:p>
            <a:fld id="{ECF6D63B-8080-47B2-A466-8E8BC41B4ADD}" type="slidenum">
              <a:rPr lang="en-US" smtClean="0"/>
              <a:t>34</a:t>
            </a:fld>
            <a:endParaRPr lang="en-US"/>
          </a:p>
        </p:txBody>
      </p:sp>
    </p:spTree>
    <p:extLst>
      <p:ext uri="{BB962C8B-B14F-4D97-AF65-F5344CB8AC3E}">
        <p14:creationId xmlns:p14="http://schemas.microsoft.com/office/powerpoint/2010/main" val="147466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facility spills requiring significant emergency containment &amp; clean-up oversight by ERT staff (DWM).  Mayfield Candle Factory and Pilgrim Pride chicken hatchery.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43 water system samples were analyzed in the field using ERTs mobile GC/MS to assist the Mayfield water treatment plant in returning to operation.</a:t>
            </a:r>
          </a:p>
          <a:p>
            <a:pPr marR="0" lvl="0" algn="just">
              <a:lnSpc>
                <a:spcPct val="107000"/>
              </a:lnSpc>
              <a:spcBef>
                <a:spcPts val="0"/>
              </a:spcBef>
              <a:spcAft>
                <a:spcPts val="0"/>
              </a:spcAft>
            </a:pP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2 facility spills requiring significant emergency containment &amp; clean-up oversight by ERT staff (DWM)</a:t>
            </a:r>
          </a:p>
          <a:p>
            <a:pPr marR="0" lvl="0" algn="just">
              <a:lnSpc>
                <a:spcPct val="107000"/>
              </a:lnSpc>
              <a:spcBef>
                <a:spcPts val="0"/>
              </a:spcBef>
              <a:spcAft>
                <a:spcPts val="0"/>
              </a:spcAft>
            </a:pP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1 train derailment involving multiple tanker cars was responded to by ERT staff.</a:t>
            </a:r>
          </a:p>
          <a:p>
            <a:pPr marR="0" lvl="0" algn="just">
              <a:lnSpc>
                <a:spcPct val="107000"/>
              </a:lnSpc>
              <a:spcBef>
                <a:spcPts val="0"/>
              </a:spcBef>
              <a:spcAft>
                <a:spcPts val="0"/>
              </a:spcAft>
            </a:pP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CMV incident with chemical spill requiring ERT oversight of emergency containment and clean-up.</a:t>
            </a:r>
          </a:p>
          <a:p>
            <a:pPr marR="0" lvl="0" algn="just">
              <a:lnSpc>
                <a:spcPct val="107000"/>
              </a:lnSpc>
              <a:spcBef>
                <a:spcPts val="0"/>
              </a:spcBef>
              <a:spcAft>
                <a:spcPts val="0"/>
              </a:spcAft>
            </a:pP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Approximately 200 transformer spills of varying sizes were encountered throughout the 16 counties.  Clean-up guidance and oversight performed by ERT and regional office program staff (DWM).</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F6D63B-8080-47B2-A466-8E8BC41B4ADD}" type="slidenum">
              <a:rPr lang="en-US" smtClean="0"/>
              <a:t>35</a:t>
            </a:fld>
            <a:endParaRPr lang="en-US"/>
          </a:p>
        </p:txBody>
      </p:sp>
    </p:spTree>
    <p:extLst>
      <p:ext uri="{BB962C8B-B14F-4D97-AF65-F5344CB8AC3E}">
        <p14:creationId xmlns:p14="http://schemas.microsoft.com/office/powerpoint/2010/main" val="1039842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~106 Oil and gas facilities surveyed by field staff (ERT and regional office DWM and DOW program staff) for impact across the region</a:t>
            </a:r>
          </a:p>
          <a:p>
            <a:pPr marR="0" lvl="0" algn="just">
              <a:lnSpc>
                <a:spcPct val="107000"/>
              </a:lnSpc>
              <a:spcBef>
                <a:spcPts val="0"/>
              </a:spcBef>
              <a:spcAft>
                <a:spcPts val="0"/>
              </a:spcAft>
            </a:pP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Orphaned hazardous material survey and collection performed in collaboration with US EPA in all 16 originally declared counties.</a:t>
            </a:r>
          </a:p>
          <a:p>
            <a:pPr marR="0" lvl="0" algn="just">
              <a:lnSpc>
                <a:spcPct val="107000"/>
              </a:lnSpc>
              <a:spcBef>
                <a:spcPts val="0"/>
              </a:spcBef>
              <a:spcAft>
                <a:spcPts val="0"/>
              </a:spcAft>
            </a:pP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Area survey of storm debris/demolition debris for asbestos-containing material (ACM) conducted by DAQ staff.  Monitoring of contractor collection and ultimate disposal performed by ERT and regional office DAQ program staff. </a:t>
            </a:r>
          </a:p>
          <a:p>
            <a:pPr marR="0" lvl="0" algn="just">
              <a:lnSpc>
                <a:spcPct val="107000"/>
              </a:lnSpc>
              <a:spcBef>
                <a:spcPts val="0"/>
              </a:spcBef>
              <a:spcAft>
                <a:spcPts val="0"/>
              </a:spcAft>
            </a:pP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200" dirty="0" smtClean="0">
                <a:latin typeface="Calibri" panose="020F0502020204030204" pitchFamily="34" charset="0"/>
                <a:ea typeface="Calibri" panose="020F0502020204030204" pitchFamily="34" charset="0"/>
                <a:cs typeface="Times New Roman" panose="02020603050405020304" pitchFamily="18" charset="0"/>
              </a:rPr>
              <a:t>69 emergency vegetative burning/staging, CDD staging and/or emergency CDD landfills were evaluated and 65 emergency permits were approved by regional office program staff (DWM and/or DAQ).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F6D63B-8080-47B2-A466-8E8BC41B4ADD}" type="slidenum">
              <a:rPr lang="en-US" smtClean="0"/>
              <a:t>36</a:t>
            </a:fld>
            <a:endParaRPr lang="en-US"/>
          </a:p>
        </p:txBody>
      </p:sp>
    </p:spTree>
    <p:extLst>
      <p:ext uri="{BB962C8B-B14F-4D97-AF65-F5344CB8AC3E}">
        <p14:creationId xmlns:p14="http://schemas.microsoft.com/office/powerpoint/2010/main" val="3838841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Emergency Respons</a:t>
            </a:r>
            <a:r>
              <a:rPr lang="en-US" baseline="0" dirty="0" smtClean="0"/>
              <a:t>e Branch, although housed in the DEP Division of Waste Management, assists in the coordination of emergency / spill response actions for DEP and coordinates actions with DNR Divisions, such as abandoned oil &amp; gas site releases, mining related discharges/releases, or assisting with particulate air monitoring during heavy wildland fire events. </a:t>
            </a:r>
          </a:p>
          <a:p>
            <a:endParaRPr lang="en-US" baseline="0" dirty="0" smtClean="0"/>
          </a:p>
          <a:p>
            <a:r>
              <a:rPr lang="en-US" baseline="0" dirty="0" smtClean="0"/>
              <a:t>ERT also communicates and collaborates with the EEC Office of Energy Policy (power outages impacting critical infrastructure and grant identification); EEC Public Service Commission (natural gas pipeline incidents); Nature Preserve (identification of sensitive and/or endangered species or habitats)</a:t>
            </a:r>
            <a:endParaRPr lang="en-US" dirty="0"/>
          </a:p>
        </p:txBody>
      </p:sp>
      <p:sp>
        <p:nvSpPr>
          <p:cNvPr id="4" name="Slide Number Placeholder 3"/>
          <p:cNvSpPr>
            <a:spLocks noGrp="1"/>
          </p:cNvSpPr>
          <p:nvPr>
            <p:ph type="sldNum" sz="quarter" idx="10"/>
          </p:nvPr>
        </p:nvSpPr>
        <p:spPr/>
        <p:txBody>
          <a:bodyPr/>
          <a:lstStyle/>
          <a:p>
            <a:fld id="{ECF6D63B-8080-47B2-A466-8E8BC41B4ADD}" type="slidenum">
              <a:rPr lang="en-US" smtClean="0"/>
              <a:t>7</a:t>
            </a:fld>
            <a:endParaRPr lang="en-US"/>
          </a:p>
        </p:txBody>
      </p:sp>
    </p:spTree>
    <p:extLst>
      <p:ext uri="{BB962C8B-B14F-4D97-AF65-F5344CB8AC3E}">
        <p14:creationId xmlns:p14="http://schemas.microsoft.com/office/powerpoint/2010/main" val="254265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ERB participates in weekly cabinet, department and divisional staff meetings to ensure timely communication of issues / concerns the various agencies and to leadership (cabinet, department and division)</a:t>
            </a:r>
          </a:p>
          <a:p>
            <a:endParaRPr lang="en-US" baseline="0" dirty="0" smtClean="0"/>
          </a:p>
          <a:p>
            <a:r>
              <a:rPr lang="en-US" baseline="0" dirty="0" smtClean="0"/>
              <a:t>Funding:</a:t>
            </a:r>
          </a:p>
          <a:p>
            <a:r>
              <a:rPr lang="en-US" baseline="0" dirty="0" smtClean="0"/>
              <a:t>- Funding received from all three primary divisions (Air, Water, &amp; Waste) and also from HWMF and PSTEAF</a:t>
            </a:r>
            <a:endParaRPr lang="en-US" dirty="0"/>
          </a:p>
        </p:txBody>
      </p:sp>
      <p:sp>
        <p:nvSpPr>
          <p:cNvPr id="4" name="Slide Number Placeholder 3"/>
          <p:cNvSpPr>
            <a:spLocks noGrp="1"/>
          </p:cNvSpPr>
          <p:nvPr>
            <p:ph type="sldNum" sz="quarter" idx="10"/>
          </p:nvPr>
        </p:nvSpPr>
        <p:spPr/>
        <p:txBody>
          <a:bodyPr/>
          <a:lstStyle/>
          <a:p>
            <a:fld id="{ECF6D63B-8080-47B2-A466-8E8BC41B4ADD}" type="slidenum">
              <a:rPr lang="en-US" smtClean="0"/>
              <a:t>8</a:t>
            </a:fld>
            <a:endParaRPr lang="en-US"/>
          </a:p>
        </p:txBody>
      </p:sp>
    </p:spTree>
    <p:extLst>
      <p:ext uri="{BB962C8B-B14F-4D97-AF65-F5344CB8AC3E}">
        <p14:creationId xmlns:p14="http://schemas.microsoft.com/office/powerpoint/2010/main" val="316296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Department response for environmental</a:t>
            </a:r>
            <a:r>
              <a:rPr lang="en-US" baseline="0" dirty="0" smtClean="0"/>
              <a:t> emergency:  </a:t>
            </a:r>
          </a:p>
          <a:p>
            <a:pPr marL="171450" indent="-171450">
              <a:buFontTx/>
              <a:buChar char="-"/>
            </a:pPr>
            <a:r>
              <a:rPr lang="en-US" baseline="0" dirty="0" smtClean="0"/>
              <a:t>Communicate and engage specific regulatory agencies housed within the department/cabinet and make notification with other state agencies with subject matter expertise or regulatory/statutory primacy.</a:t>
            </a:r>
          </a:p>
          <a:p>
            <a:pPr marL="171450" indent="-171450">
              <a:buFontTx/>
              <a:buChar char="-"/>
            </a:pPr>
            <a:r>
              <a:rPr lang="en-US" baseline="0" dirty="0" smtClean="0"/>
              <a:t>Issue directive to responsible party and provide technical and operational oversight of response actions</a:t>
            </a:r>
          </a:p>
          <a:p>
            <a:pPr marL="171450" indent="-171450">
              <a:buFontTx/>
              <a:buChar char="-"/>
            </a:pPr>
            <a:r>
              <a:rPr lang="en-US" baseline="0" dirty="0" smtClean="0"/>
              <a:t>Perform cost recovery</a:t>
            </a:r>
          </a:p>
          <a:p>
            <a:pPr marL="0" indent="0">
              <a:buFontTx/>
              <a:buNone/>
            </a:pPr>
            <a:endParaRPr lang="en-US" baseline="0" dirty="0" smtClean="0"/>
          </a:p>
          <a:p>
            <a:pPr marL="171450" indent="-171450">
              <a:buFontTx/>
              <a:buChar char="-"/>
            </a:pPr>
            <a:endParaRPr lang="en-US" baseline="0" dirty="0" smtClean="0"/>
          </a:p>
          <a:p>
            <a:pPr marL="0" indent="0">
              <a:buFontTx/>
              <a:buNone/>
            </a:pPr>
            <a:r>
              <a:rPr lang="en-US" baseline="0" dirty="0" smtClean="0"/>
              <a:t>Natural &amp; Man-made disasters:</a:t>
            </a:r>
          </a:p>
          <a:p>
            <a:pPr marL="171450" indent="-171450">
              <a:buFontTx/>
              <a:buChar char="-"/>
            </a:pPr>
            <a:r>
              <a:rPr lang="en-US" baseline="0" dirty="0" smtClean="0"/>
              <a:t>Staff SEOC ESF-3 &amp; ESF-10 positions</a:t>
            </a:r>
          </a:p>
          <a:p>
            <a:pPr marL="171450" indent="-171450">
              <a:buFontTx/>
              <a:buChar char="-"/>
            </a:pPr>
            <a:r>
              <a:rPr lang="en-US" baseline="0" dirty="0" smtClean="0"/>
              <a:t>Implement downrange response actions</a:t>
            </a:r>
          </a:p>
          <a:p>
            <a:pPr marL="628650" lvl="1" indent="-171450">
              <a:buFontTx/>
              <a:buChar char="-"/>
            </a:pPr>
            <a:r>
              <a:rPr lang="en-US" baseline="0" dirty="0" smtClean="0"/>
              <a:t>RP oversight</a:t>
            </a:r>
          </a:p>
          <a:p>
            <a:pPr marL="628650" lvl="1" indent="-171450">
              <a:buFontTx/>
              <a:buChar char="-"/>
            </a:pPr>
            <a:r>
              <a:rPr lang="en-US" baseline="0" dirty="0" smtClean="0"/>
              <a:t>State lead actions (spill response, orphaned hazardous material container collection, etc.)</a:t>
            </a:r>
          </a:p>
          <a:p>
            <a:pPr marL="171450" lvl="0" indent="-171450">
              <a:buFontTx/>
              <a:buChar char="-"/>
            </a:pPr>
            <a:r>
              <a:rPr lang="en-US" baseline="0" dirty="0" smtClean="0"/>
              <a:t>Perform cost recovery / reimbursement actions (RP or FEMA)</a:t>
            </a:r>
          </a:p>
          <a:p>
            <a:pPr marL="171450" lvl="0" indent="-171450">
              <a:buFontTx/>
              <a:buChar char="-"/>
            </a:pPr>
            <a:endParaRPr lang="en-US" baseline="0" dirty="0" smtClean="0"/>
          </a:p>
          <a:p>
            <a:pPr marL="0" lvl="0" indent="0">
              <a:buFontTx/>
              <a:buNone/>
            </a:pPr>
            <a:r>
              <a:rPr lang="en-US" baseline="0" dirty="0" smtClean="0"/>
              <a:t>Coordinate response actions with </a:t>
            </a:r>
          </a:p>
          <a:p>
            <a:pPr marL="171450" lvl="0" indent="-171450">
              <a:buFontTx/>
              <a:buChar char="-"/>
            </a:pPr>
            <a:r>
              <a:rPr lang="en-US" baseline="0" dirty="0" smtClean="0"/>
              <a:t>Federal (Primarily EPA, USCG)</a:t>
            </a:r>
          </a:p>
          <a:p>
            <a:pPr marL="171450" lvl="0" indent="-171450">
              <a:buFontTx/>
              <a:buChar char="-"/>
            </a:pPr>
            <a:r>
              <a:rPr lang="en-US" baseline="0" dirty="0" smtClean="0"/>
              <a:t>State (KYEM, 41</a:t>
            </a:r>
            <a:r>
              <a:rPr lang="en-US" baseline="30000" dirty="0" smtClean="0"/>
              <a:t>st</a:t>
            </a:r>
            <a:r>
              <a:rPr lang="en-US" baseline="0" dirty="0" smtClean="0"/>
              <a:t> CST, SFM, etc.)</a:t>
            </a:r>
          </a:p>
          <a:p>
            <a:pPr marL="171450" lvl="0" indent="-171450">
              <a:buFontTx/>
              <a:buChar char="-"/>
            </a:pPr>
            <a:r>
              <a:rPr lang="en-US" baseline="0" dirty="0" smtClean="0"/>
              <a:t>Local (EMA, FD, PD)</a:t>
            </a:r>
          </a:p>
          <a:p>
            <a:pPr marL="171450" lvl="0" indent="-171450">
              <a:buFontTx/>
              <a:buChar char="-"/>
            </a:pPr>
            <a:endParaRPr lang="en-US" baseline="0" dirty="0" smtClean="0"/>
          </a:p>
          <a:p>
            <a:pPr marL="171450" lvl="0" indent="-171450">
              <a:buFontTx/>
              <a:buChar char="-"/>
            </a:pPr>
            <a:endParaRPr lang="en-US" baseline="0" dirty="0" smtClean="0"/>
          </a:p>
          <a:p>
            <a:pPr marL="0" lvl="0" indent="0">
              <a:buFontTx/>
              <a:buNone/>
            </a:pPr>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9</a:t>
            </a:fld>
            <a:endParaRPr lang="en-US"/>
          </a:p>
        </p:txBody>
      </p:sp>
    </p:spTree>
    <p:extLst>
      <p:ext uri="{BB962C8B-B14F-4D97-AF65-F5344CB8AC3E}">
        <p14:creationId xmlns:p14="http://schemas.microsoft.com/office/powerpoint/2010/main" val="200359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agencies that the ERB regularly communicates</a:t>
            </a:r>
            <a:r>
              <a:rPr lang="en-US" baseline="0" dirty="0" smtClean="0"/>
              <a:t> and/or partners with during emergency or natural disaster response incidents.</a:t>
            </a:r>
            <a:endParaRPr lang="en-US" dirty="0"/>
          </a:p>
        </p:txBody>
      </p:sp>
      <p:sp>
        <p:nvSpPr>
          <p:cNvPr id="4" name="Slide Number Placeholder 3"/>
          <p:cNvSpPr>
            <a:spLocks noGrp="1"/>
          </p:cNvSpPr>
          <p:nvPr>
            <p:ph type="sldNum" sz="quarter" idx="10"/>
          </p:nvPr>
        </p:nvSpPr>
        <p:spPr/>
        <p:txBody>
          <a:bodyPr/>
          <a:lstStyle/>
          <a:p>
            <a:fld id="{ECF6D63B-8080-47B2-A466-8E8BC41B4ADD}" type="slidenum">
              <a:rPr lang="en-US" smtClean="0"/>
              <a:t>10</a:t>
            </a:fld>
            <a:endParaRPr lang="en-US"/>
          </a:p>
        </p:txBody>
      </p:sp>
    </p:spTree>
    <p:extLst>
      <p:ext uri="{BB962C8B-B14F-4D97-AF65-F5344CB8AC3E}">
        <p14:creationId xmlns:p14="http://schemas.microsoft.com/office/powerpoint/2010/main" val="186940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UST Release Reporting</a:t>
            </a:r>
          </a:p>
          <a:p>
            <a:pPr marL="171450" indent="-171450">
              <a:buFontTx/>
              <a:buChar char="-"/>
            </a:pPr>
            <a:r>
              <a:rPr lang="en-US" dirty="0" smtClean="0"/>
              <a:t>Unusual</a:t>
            </a:r>
            <a:r>
              <a:rPr lang="en-US" baseline="0" dirty="0" smtClean="0"/>
              <a:t> operating conditions, failed integrity testing, environmental release (recoverable free product, impact to surface waters, vapor intrusion)</a:t>
            </a:r>
          </a:p>
          <a:p>
            <a:pPr marL="171450" indent="-171450">
              <a:buFontTx/>
              <a:buChar char="-"/>
            </a:pPr>
            <a:endParaRPr lang="en-US" baseline="0" dirty="0" smtClean="0"/>
          </a:p>
          <a:p>
            <a:pPr marL="0" indent="0">
              <a:buFontTx/>
              <a:buNone/>
            </a:pPr>
            <a:r>
              <a:rPr lang="en-US" baseline="0" dirty="0" smtClean="0"/>
              <a:t>Environmental Emergencies</a:t>
            </a:r>
          </a:p>
          <a:p>
            <a:pPr marL="171450" indent="-171450">
              <a:buFontTx/>
              <a:buChar char="-"/>
            </a:pPr>
            <a:r>
              <a:rPr lang="en-US" baseline="0" dirty="0" smtClean="0"/>
              <a:t>Spill reporting requirements and reportable quantities outlined within 224.1-400</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11</a:t>
            </a:fld>
            <a:endParaRPr lang="en-US"/>
          </a:p>
        </p:txBody>
      </p:sp>
    </p:spTree>
    <p:extLst>
      <p:ext uri="{BB962C8B-B14F-4D97-AF65-F5344CB8AC3E}">
        <p14:creationId xmlns:p14="http://schemas.microsoft.com/office/powerpoint/2010/main" val="263570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Emergency Response Branch</a:t>
            </a:r>
          </a:p>
          <a:p>
            <a:pPr marL="171450" indent="-171450">
              <a:buFontTx/>
              <a:buChar char="-"/>
            </a:pPr>
            <a:r>
              <a:rPr lang="en-US" baseline="0" dirty="0" smtClean="0"/>
              <a:t>Manager / Response Coordinator</a:t>
            </a:r>
          </a:p>
          <a:p>
            <a:pPr marL="171450" indent="-171450">
              <a:buFontTx/>
              <a:buChar char="-"/>
            </a:pPr>
            <a:r>
              <a:rPr lang="en-US" baseline="0" dirty="0" smtClean="0"/>
              <a:t>Response Coordinator (2)</a:t>
            </a:r>
          </a:p>
          <a:p>
            <a:pPr marL="171450" indent="-171450">
              <a:buFontTx/>
              <a:buChar char="-"/>
            </a:pPr>
            <a:r>
              <a:rPr lang="en-US" baseline="0" dirty="0" smtClean="0"/>
              <a:t>Preparedness Coordinator </a:t>
            </a:r>
          </a:p>
          <a:p>
            <a:pPr marL="171450" indent="-171450">
              <a:buFontTx/>
              <a:buChar char="-"/>
            </a:pPr>
            <a:r>
              <a:rPr lang="en-US" baseline="0" dirty="0" smtClean="0"/>
              <a:t>Science &amp; Safety Coordinator </a:t>
            </a:r>
          </a:p>
          <a:p>
            <a:pPr marL="171450" indent="-171450">
              <a:buFontTx/>
              <a:buChar char="-"/>
            </a:pPr>
            <a:r>
              <a:rPr lang="en-US" baseline="0" dirty="0" smtClean="0"/>
              <a:t>Procurement Specialist</a:t>
            </a:r>
          </a:p>
          <a:p>
            <a:pPr marL="171450" indent="-171450">
              <a:buFontTx/>
              <a:buChar char="-"/>
            </a:pPr>
            <a:r>
              <a:rPr lang="en-US" baseline="0" dirty="0" smtClean="0"/>
              <a:t>Planning Coordinator (PT)</a:t>
            </a:r>
          </a:p>
          <a:p>
            <a:pPr marL="0" indent="0">
              <a:buFontTx/>
              <a:buNone/>
            </a:pPr>
            <a:endParaRPr lang="en-US" baseline="0" dirty="0" smtClean="0"/>
          </a:p>
          <a:p>
            <a:pPr marL="0" indent="0">
              <a:buFontTx/>
              <a:buNone/>
            </a:pPr>
            <a:r>
              <a:rPr lang="en-US" baseline="0" dirty="0" smtClean="0"/>
              <a:t>Regional Response Staff</a:t>
            </a:r>
          </a:p>
          <a:p>
            <a:pPr marL="171450" indent="-171450">
              <a:buFontTx/>
              <a:buChar char="-"/>
            </a:pPr>
            <a:r>
              <a:rPr lang="en-US" baseline="0" dirty="0" smtClean="0"/>
              <a:t>10 Regions / 32 staff</a:t>
            </a:r>
          </a:p>
          <a:p>
            <a:pPr marL="171450" indent="-171450">
              <a:buFontTx/>
              <a:buChar char="-"/>
            </a:pPr>
            <a:r>
              <a:rPr lang="en-US" baseline="0" dirty="0" smtClean="0"/>
              <a:t>Part-time volunteer positions</a:t>
            </a:r>
          </a:p>
          <a:p>
            <a:pPr marL="171450" indent="-171450">
              <a:buFontTx/>
              <a:buChar char="-"/>
            </a:pPr>
            <a:r>
              <a:rPr lang="en-US" baseline="0" dirty="0" smtClean="0"/>
              <a:t>Primarily comprised of Divisional Field Operations compliance field staff</a:t>
            </a:r>
          </a:p>
          <a:p>
            <a:pPr marL="171450" indent="-171450">
              <a:buFontTx/>
              <a:buChar char="-"/>
            </a:pPr>
            <a:r>
              <a:rPr lang="en-US" baseline="0" dirty="0" smtClean="0"/>
              <a:t>7 DOW FOB Staff</a:t>
            </a:r>
          </a:p>
          <a:p>
            <a:pPr marL="171450" indent="-171450">
              <a:buFontTx/>
              <a:buChar char="-"/>
            </a:pPr>
            <a:r>
              <a:rPr lang="en-US" baseline="0" dirty="0" smtClean="0"/>
              <a:t>20 DWM Staff (19 FOB, 1 SFB, 1 RLA)</a:t>
            </a:r>
          </a:p>
          <a:p>
            <a:pPr marL="171450" indent="-171450">
              <a:buFontTx/>
              <a:buChar char="-"/>
            </a:pPr>
            <a:r>
              <a:rPr lang="en-US" baseline="0" dirty="0" smtClean="0"/>
              <a:t>5 DAQ FOB Staff</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CF6D63B-8080-47B2-A466-8E8BC41B4ADD}" type="slidenum">
              <a:rPr lang="en-US" smtClean="0"/>
              <a:t>12</a:t>
            </a:fld>
            <a:endParaRPr lang="en-US"/>
          </a:p>
        </p:txBody>
      </p:sp>
    </p:spTree>
    <p:extLst>
      <p:ext uri="{BB962C8B-B14F-4D97-AF65-F5344CB8AC3E}">
        <p14:creationId xmlns:p14="http://schemas.microsoft.com/office/powerpoint/2010/main" val="411696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DBBA-4C66-47ED-9444-80247EDC42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73EE8D-D536-45CD-B5BC-368FFAC7E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DDA38F-8352-497A-A566-FDB32AA1E074}"/>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5" name="Footer Placeholder 4">
            <a:extLst>
              <a:ext uri="{FF2B5EF4-FFF2-40B4-BE49-F238E27FC236}">
                <a16:creationId xmlns:a16="http://schemas.microsoft.com/office/drawing/2014/main" id="{A24B6F96-6500-4C91-82EE-1D8C770FD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929BB-9A85-4A69-BB58-D0927064B60E}"/>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10699759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8F62-664F-4D71-AEB9-DD7292FB8C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31D894-B0B2-4D7C-8FB0-0846474D3E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2B78B-8236-4FF1-845F-7D4EFB3F8812}"/>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5" name="Footer Placeholder 4">
            <a:extLst>
              <a:ext uri="{FF2B5EF4-FFF2-40B4-BE49-F238E27FC236}">
                <a16:creationId xmlns:a16="http://schemas.microsoft.com/office/drawing/2014/main" id="{A90E873A-3ADA-4583-AC99-D231622A2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EDF91-30FF-484D-AD47-BDC481F6199D}"/>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3685522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08A2-7781-42EA-BB83-E200F7BFE7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0641E1-079C-4A5D-AF3C-F8A4CB4BB4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78B5C-DA7F-4C3E-9580-8632496DD902}"/>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5" name="Footer Placeholder 4">
            <a:extLst>
              <a:ext uri="{FF2B5EF4-FFF2-40B4-BE49-F238E27FC236}">
                <a16:creationId xmlns:a16="http://schemas.microsoft.com/office/drawing/2014/main" id="{1A99C920-F6ED-471F-BFD1-2EF69CE5B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E4023-C924-4455-9637-31A37812CD04}"/>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229728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F74C-541B-4C12-83B0-24AF7126CC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0AB3F3-C3EF-4781-B55E-CA62BB4F8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DADF9-6AF2-4EC4-9FF5-3ECFA92CF5D4}"/>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5" name="Footer Placeholder 4">
            <a:extLst>
              <a:ext uri="{FF2B5EF4-FFF2-40B4-BE49-F238E27FC236}">
                <a16:creationId xmlns:a16="http://schemas.microsoft.com/office/drawing/2014/main" id="{AE2EB670-F6BC-4583-B1D1-90BBC54E5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233AC-614A-4DAC-8AD4-BDEEE1693791}"/>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321674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2593-10D1-4D5F-A73E-EE2A2440A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88CC7F-177A-4C0B-8582-D53DEE6417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28EB79-D510-4EE7-8556-308057E93567}"/>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5" name="Footer Placeholder 4">
            <a:extLst>
              <a:ext uri="{FF2B5EF4-FFF2-40B4-BE49-F238E27FC236}">
                <a16:creationId xmlns:a16="http://schemas.microsoft.com/office/drawing/2014/main" id="{AB953FA9-8DE2-43E1-A207-1E90861FA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9EF4B-99AD-43E0-B5E0-F480CC08B135}"/>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405129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067D-47F5-4D1B-96EB-67A3F15DC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D81B7-AA82-407D-ADEB-42EDB90F5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E1BC9A-8581-478E-9B00-02B1D1D29F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0EC777-5807-490B-AC9A-21A7BA19DA08}"/>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6" name="Footer Placeholder 5">
            <a:extLst>
              <a:ext uri="{FF2B5EF4-FFF2-40B4-BE49-F238E27FC236}">
                <a16:creationId xmlns:a16="http://schemas.microsoft.com/office/drawing/2014/main" id="{5DC993E1-6CF2-48A6-912D-C380FC342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F3AF1-42B1-4C96-9A04-9E82E852586C}"/>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421054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2C8B-16E7-4991-80F6-B7A3002B3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E74A37-6E38-4141-8EA0-DCB90AA6B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0B307-7AE6-489D-BAA7-5BBB0B171B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FCB8C6-AFBA-49ED-94B1-67D84B5B7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A870A-5640-4BE4-B662-11F139428B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75CAA-A3EF-445D-B4DE-BC8369E05DD6}"/>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8" name="Footer Placeholder 7">
            <a:extLst>
              <a:ext uri="{FF2B5EF4-FFF2-40B4-BE49-F238E27FC236}">
                <a16:creationId xmlns:a16="http://schemas.microsoft.com/office/drawing/2014/main" id="{9D1FA8A3-E364-4A23-BCB0-2930FF0DEA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789093-3AC2-4145-8F1A-102A9E8C51C9}"/>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213385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9875-A56C-40D6-B797-7EBBEE044A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22140-E304-4ACD-B5BA-FA40CAD3DDA1}"/>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4" name="Footer Placeholder 3">
            <a:extLst>
              <a:ext uri="{FF2B5EF4-FFF2-40B4-BE49-F238E27FC236}">
                <a16:creationId xmlns:a16="http://schemas.microsoft.com/office/drawing/2014/main" id="{14825465-23E2-4476-8AEE-72D451359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5BC69-5AEC-4B8F-A4E4-1CE21FAD974C}"/>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339404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ABD2A-BDAA-4E58-8864-AA5286EA0945}"/>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3" name="Footer Placeholder 2">
            <a:extLst>
              <a:ext uri="{FF2B5EF4-FFF2-40B4-BE49-F238E27FC236}">
                <a16:creationId xmlns:a16="http://schemas.microsoft.com/office/drawing/2014/main" id="{8E9046E0-7455-4A00-91F7-E64E277DFE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9877F8-47CE-47AD-85B5-743BD7E81D32}"/>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136686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E0C1-388A-484F-83F1-4AC5D7032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E273C9-126F-4920-B090-9BF47F676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6734F2-5716-4DC9-ADD5-6A21AF6B0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CDE49-FAC4-4FCA-B32D-3EC5806DF6D2}"/>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6" name="Footer Placeholder 5">
            <a:extLst>
              <a:ext uri="{FF2B5EF4-FFF2-40B4-BE49-F238E27FC236}">
                <a16:creationId xmlns:a16="http://schemas.microsoft.com/office/drawing/2014/main" id="{3F4BBC8F-5D8C-40F8-B18E-DE31BAF0D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A2926-8AA3-45B9-BE11-59B939DECAA9}"/>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1468264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FC66-54CB-406B-9C24-825DB4386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04036-094F-4BD8-8E8F-9A01AF8C8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E8A8F5-66F4-499C-BACC-9565458CB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7BE02-6E1F-428D-A8BE-61448DE28092}"/>
              </a:ext>
            </a:extLst>
          </p:cNvPr>
          <p:cNvSpPr>
            <a:spLocks noGrp="1"/>
          </p:cNvSpPr>
          <p:nvPr>
            <p:ph type="dt" sz="half" idx="10"/>
          </p:nvPr>
        </p:nvSpPr>
        <p:spPr/>
        <p:txBody>
          <a:bodyPr/>
          <a:lstStyle/>
          <a:p>
            <a:fld id="{0C71391B-DC07-4269-95A0-F282AFAFAF73}" type="datetimeFigureOut">
              <a:rPr lang="en-US" smtClean="0"/>
              <a:t>11/1/2023</a:t>
            </a:fld>
            <a:endParaRPr lang="en-US"/>
          </a:p>
        </p:txBody>
      </p:sp>
      <p:sp>
        <p:nvSpPr>
          <p:cNvPr id="6" name="Footer Placeholder 5">
            <a:extLst>
              <a:ext uri="{FF2B5EF4-FFF2-40B4-BE49-F238E27FC236}">
                <a16:creationId xmlns:a16="http://schemas.microsoft.com/office/drawing/2014/main" id="{619A195C-6D96-4D30-8BAD-6D1C93C5C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F5C22-3E24-44C0-B232-2F94A292303A}"/>
              </a:ext>
            </a:extLst>
          </p:cNvPr>
          <p:cNvSpPr>
            <a:spLocks noGrp="1"/>
          </p:cNvSpPr>
          <p:nvPr>
            <p:ph type="sldNum" sz="quarter" idx="12"/>
          </p:nvPr>
        </p:nvSpPr>
        <p:spPr/>
        <p:txBody>
          <a:bodyPr/>
          <a:lstStyle/>
          <a:p>
            <a:fld id="{54B10372-3692-4D88-AFD3-7B3330FC960C}" type="slidenum">
              <a:rPr lang="en-US" smtClean="0"/>
              <a:t>‹#›</a:t>
            </a:fld>
            <a:endParaRPr lang="en-US"/>
          </a:p>
        </p:txBody>
      </p:sp>
    </p:spTree>
    <p:extLst>
      <p:ext uri="{BB962C8B-B14F-4D97-AF65-F5344CB8AC3E}">
        <p14:creationId xmlns:p14="http://schemas.microsoft.com/office/powerpoint/2010/main" val="217093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EA261B-C574-4D5C-9BED-A6AE54851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817E7-079B-41E8-B9C6-2DDF17907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0FE41-D924-46F8-9C13-0AF31D3DE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1391B-DC07-4269-95A0-F282AFAFAF73}" type="datetimeFigureOut">
              <a:rPr lang="en-US" smtClean="0"/>
              <a:t>11/1/2023</a:t>
            </a:fld>
            <a:endParaRPr lang="en-US"/>
          </a:p>
        </p:txBody>
      </p:sp>
      <p:sp>
        <p:nvSpPr>
          <p:cNvPr id="5" name="Footer Placeholder 4">
            <a:extLst>
              <a:ext uri="{FF2B5EF4-FFF2-40B4-BE49-F238E27FC236}">
                <a16:creationId xmlns:a16="http://schemas.microsoft.com/office/drawing/2014/main" id="{8966B3BE-1E77-4B8B-BA1B-E8C36B95F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61C02C-0183-47AA-8A8F-F4EF8DD59B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10372-3692-4D88-AFD3-7B3330FC960C}" type="slidenum">
              <a:rPr lang="en-US" smtClean="0"/>
              <a:t>‹#›</a:t>
            </a:fld>
            <a:endParaRPr lang="en-US"/>
          </a:p>
        </p:txBody>
      </p:sp>
    </p:spTree>
    <p:extLst>
      <p:ext uri="{BB962C8B-B14F-4D97-AF65-F5344CB8AC3E}">
        <p14:creationId xmlns:p14="http://schemas.microsoft.com/office/powerpoint/2010/main" val="16440407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1.xml"/><Relationship Id="rId7"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2.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4.xml"/><Relationship Id="rId7"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32.jpeg"/><Relationship Id="rId5" Type="http://schemas.openxmlformats.org/officeDocument/2006/relationships/image" Target="../media/image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9.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4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https://www.youtube.com/embed/4lr4z4RrwZ0" TargetMode="External"/><Relationship Id="rId1" Type="http://schemas.openxmlformats.org/officeDocument/2006/relationships/tags" Target="../tags/tag25.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4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6.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7.xml"/><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5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9.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0.xml"/><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67.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hyperlink" Target="mailto:James.McCloud@ky.gov" TargetMode="Externa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46608" y="1408788"/>
            <a:ext cx="7246437" cy="1591196"/>
          </a:xfrm>
        </p:spPr>
        <p:txBody>
          <a:bodyPr>
            <a:normAutofit/>
          </a:bodyPr>
          <a:lstStyle/>
          <a:p>
            <a:r>
              <a:rPr lang="en-US" sz="4800" b="1" dirty="0" smtClean="0">
                <a:solidFill>
                  <a:schemeClr val="bg1"/>
                </a:solidFill>
                <a:latin typeface="Calisto MT" panose="02040603050505030304" pitchFamily="18" charset="0"/>
              </a:rPr>
              <a:t>Department for Environmental Protection</a:t>
            </a:r>
            <a:endParaRPr lang="en-US" sz="4800" b="1" dirty="0">
              <a:solidFill>
                <a:schemeClr val="bg1"/>
              </a:solidFill>
              <a:latin typeface="Calisto MT" panose="02040603050505030304" pitchFamily="18" charset="0"/>
            </a:endParaRPr>
          </a:p>
        </p:txBody>
      </p:sp>
      <p:sp>
        <p:nvSpPr>
          <p:cNvPr id="3" name="Subtitle 2"/>
          <p:cNvSpPr>
            <a:spLocks noGrp="1"/>
          </p:cNvSpPr>
          <p:nvPr>
            <p:ph type="subTitle" idx="1"/>
          </p:nvPr>
        </p:nvSpPr>
        <p:spPr>
          <a:xfrm>
            <a:off x="4446608" y="2999984"/>
            <a:ext cx="7246436" cy="1425951"/>
          </a:xfrm>
        </p:spPr>
        <p:txBody>
          <a:bodyPr>
            <a:normAutofit/>
          </a:bodyPr>
          <a:lstStyle/>
          <a:p>
            <a:endParaRPr lang="en-US" sz="1800" dirty="0" smtClean="0"/>
          </a:p>
          <a:p>
            <a:r>
              <a:rPr lang="en-US" sz="2800" b="1" dirty="0" smtClean="0">
                <a:solidFill>
                  <a:schemeClr val="bg1"/>
                </a:solidFill>
                <a:latin typeface="Calisto MT" panose="02040603050505030304" pitchFamily="18" charset="0"/>
              </a:rPr>
              <a:t>Emergency Response Branch Overview</a:t>
            </a:r>
            <a:endParaRPr lang="en-US" sz="2800" b="1" dirty="0">
              <a:solidFill>
                <a:schemeClr val="bg1"/>
              </a:solidFill>
              <a:latin typeface="Calisto MT" panose="0204060305050503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489" y="1649330"/>
            <a:ext cx="3055386" cy="2877855"/>
          </a:xfrm>
          <a:prstGeom prst="rect">
            <a:avLst/>
          </a:prstGeom>
        </p:spPr>
      </p:pic>
    </p:spTree>
    <p:custDataLst>
      <p:tags r:id="rId1"/>
    </p:custDataLst>
    <p:extLst>
      <p:ext uri="{BB962C8B-B14F-4D97-AF65-F5344CB8AC3E}">
        <p14:creationId xmlns:p14="http://schemas.microsoft.com/office/powerpoint/2010/main" val="600703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47758" y="1076090"/>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EEC Office of Energy Policy</a:t>
            </a:r>
            <a:endParaRPr lang="en-US" sz="3600" b="1" dirty="0"/>
          </a:p>
        </p:txBody>
      </p:sp>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Partnering State Agencies</a:t>
            </a:r>
            <a:endParaRPr lang="en-US" sz="4400" b="1" dirty="0">
              <a:solidFill>
                <a:schemeClr val="bg1"/>
              </a:solidFill>
              <a:latin typeface="Calisto MT" panose="02040603050505030304" pitchFamily="18" charset="0"/>
            </a:endParaRPr>
          </a:p>
        </p:txBody>
      </p:sp>
      <p:sp>
        <p:nvSpPr>
          <p:cNvPr id="5" name="TextBox 4"/>
          <p:cNvSpPr txBox="1"/>
          <p:nvPr/>
        </p:nvSpPr>
        <p:spPr>
          <a:xfrm>
            <a:off x="247758" y="1921053"/>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EEC Public Service Commission</a:t>
            </a:r>
            <a:endParaRPr lang="en-US" sz="3600" b="1" dirty="0"/>
          </a:p>
        </p:txBody>
      </p:sp>
      <p:sp>
        <p:nvSpPr>
          <p:cNvPr id="6" name="TextBox 5"/>
          <p:cNvSpPr txBox="1"/>
          <p:nvPr/>
        </p:nvSpPr>
        <p:spPr>
          <a:xfrm>
            <a:off x="247758" y="2766016"/>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CHFS – Public Health / Radiation Health</a:t>
            </a:r>
            <a:endParaRPr lang="en-US" sz="3600" b="1" dirty="0"/>
          </a:p>
        </p:txBody>
      </p:sp>
      <p:sp>
        <p:nvSpPr>
          <p:cNvPr id="9" name="TextBox 8"/>
          <p:cNvSpPr txBox="1"/>
          <p:nvPr/>
        </p:nvSpPr>
        <p:spPr>
          <a:xfrm>
            <a:off x="247758" y="3610979"/>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State Fire Marshal</a:t>
            </a:r>
            <a:endParaRPr lang="en-US" sz="3600" b="1" dirty="0"/>
          </a:p>
        </p:txBody>
      </p:sp>
      <p:sp>
        <p:nvSpPr>
          <p:cNvPr id="10" name="TextBox 9"/>
          <p:cNvSpPr txBox="1"/>
          <p:nvPr/>
        </p:nvSpPr>
        <p:spPr>
          <a:xfrm>
            <a:off x="247758" y="4455942"/>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Kentucky Division of Emergency Management</a:t>
            </a:r>
            <a:endParaRPr lang="en-US" sz="3600" b="1" dirty="0"/>
          </a:p>
        </p:txBody>
      </p:sp>
      <p:sp>
        <p:nvSpPr>
          <p:cNvPr id="11" name="TextBox 10"/>
          <p:cNvSpPr txBox="1"/>
          <p:nvPr/>
        </p:nvSpPr>
        <p:spPr>
          <a:xfrm>
            <a:off x="247758" y="5300905"/>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Kentucky Transportation Cabinet</a:t>
            </a:r>
            <a:endParaRPr lang="en-US" sz="3600" b="1" dirty="0"/>
          </a:p>
        </p:txBody>
      </p:sp>
      <p:sp>
        <p:nvSpPr>
          <p:cNvPr id="12" name="TextBox 11"/>
          <p:cNvSpPr txBox="1"/>
          <p:nvPr/>
        </p:nvSpPr>
        <p:spPr>
          <a:xfrm>
            <a:off x="235232" y="6059612"/>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Kentucky Department of Fish &amp; Wildlife</a:t>
            </a:r>
            <a:endParaRPr lang="en-US" sz="3600" b="1" dirty="0"/>
          </a:p>
        </p:txBody>
      </p:sp>
    </p:spTree>
    <p:custDataLst>
      <p:tags r:id="rId1"/>
    </p:custDataLst>
    <p:extLst>
      <p:ext uri="{BB962C8B-B14F-4D97-AF65-F5344CB8AC3E}">
        <p14:creationId xmlns:p14="http://schemas.microsoft.com/office/powerpoint/2010/main" val="148829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47757" y="1742840"/>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a:t>401 KAR 42:060 – UST System Release Reporting</a:t>
            </a:r>
          </a:p>
        </p:txBody>
      </p:sp>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Release Reporting</a:t>
            </a:r>
            <a:endParaRPr lang="en-US" sz="4400" b="1" dirty="0">
              <a:solidFill>
                <a:schemeClr val="bg1"/>
              </a:solidFill>
              <a:latin typeface="Calisto MT" panose="02040603050505030304" pitchFamily="18" charset="0"/>
            </a:endParaRPr>
          </a:p>
        </p:txBody>
      </p:sp>
      <p:sp>
        <p:nvSpPr>
          <p:cNvPr id="5" name="TextBox 4"/>
          <p:cNvSpPr txBox="1"/>
          <p:nvPr/>
        </p:nvSpPr>
        <p:spPr>
          <a:xfrm>
            <a:off x="247757" y="2973548"/>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a:t>KRS 224.1-400 – Environmental Emergencies</a:t>
            </a:r>
          </a:p>
        </p:txBody>
      </p:sp>
      <p:sp>
        <p:nvSpPr>
          <p:cNvPr id="6" name="TextBox 5"/>
          <p:cNvSpPr txBox="1"/>
          <p:nvPr/>
        </p:nvSpPr>
        <p:spPr>
          <a:xfrm>
            <a:off x="247756" y="4204256"/>
            <a:ext cx="11721535" cy="1200329"/>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a:t>KRS 224.70-110 – General prohibition against water pollution</a:t>
            </a:r>
          </a:p>
        </p:txBody>
      </p:sp>
    </p:spTree>
    <p:custDataLst>
      <p:tags r:id="rId1"/>
    </p:custDataLst>
    <p:extLst>
      <p:ext uri="{BB962C8B-B14F-4D97-AF65-F5344CB8AC3E}">
        <p14:creationId xmlns:p14="http://schemas.microsoft.com/office/powerpoint/2010/main" val="1420114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ERB Organization</a:t>
            </a:r>
            <a:endParaRPr lang="en-US" sz="4400" b="1" dirty="0">
              <a:solidFill>
                <a:schemeClr val="bg1"/>
              </a:solidFill>
              <a:latin typeface="Calisto MT" panose="02040603050505030304" pitchFamily="18" charset="0"/>
            </a:endParaRPr>
          </a:p>
        </p:txBody>
      </p:sp>
      <p:pic>
        <p:nvPicPr>
          <p:cNvPr id="21" name="Picture 20"/>
          <p:cNvPicPr>
            <a:picLocks noChangeAspect="1"/>
          </p:cNvPicPr>
          <p:nvPr/>
        </p:nvPicPr>
        <p:blipFill>
          <a:blip r:embed="rId5"/>
          <a:stretch>
            <a:fillRect/>
          </a:stretch>
        </p:blipFill>
        <p:spPr>
          <a:xfrm>
            <a:off x="82253" y="82224"/>
            <a:ext cx="12014497" cy="6707850"/>
          </a:xfrm>
          <a:prstGeom prst="rect">
            <a:avLst/>
          </a:prstGeom>
        </p:spPr>
      </p:pic>
    </p:spTree>
    <p:custDataLst>
      <p:tags r:id="rId1"/>
    </p:custDataLst>
    <p:extLst>
      <p:ext uri="{BB962C8B-B14F-4D97-AF65-F5344CB8AC3E}">
        <p14:creationId xmlns:p14="http://schemas.microsoft.com/office/powerpoint/2010/main" val="4028687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endParaRPr lang="en-US" sz="4400" b="1" dirty="0">
              <a:solidFill>
                <a:schemeClr val="bg1"/>
              </a:solidFill>
              <a:latin typeface="Calisto MT" panose="0204060305050503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081" y="2986940"/>
            <a:ext cx="2819400" cy="3759199"/>
          </a:xfrm>
          <a:prstGeom prst="rect">
            <a:avLst/>
          </a:prstGeom>
          <a:ln>
            <a:noFill/>
          </a:ln>
          <a:effectLst>
            <a:softEdge rad="112500"/>
          </a:effectLst>
        </p:spPr>
      </p:pic>
      <p:sp>
        <p:nvSpPr>
          <p:cNvPr id="10" name="TextBox 9"/>
          <p:cNvSpPr txBox="1"/>
          <p:nvPr/>
        </p:nvSpPr>
        <p:spPr>
          <a:xfrm>
            <a:off x="1356986" y="3067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ERB Teams &amp; Equipment</a:t>
            </a:r>
            <a:endParaRPr lang="en-US" sz="4400" b="1" dirty="0">
              <a:solidFill>
                <a:schemeClr val="bg1"/>
              </a:solidFill>
              <a:latin typeface="Calisto MT" panose="0204060305050503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3412" y="1247462"/>
            <a:ext cx="4029075" cy="3021807"/>
          </a:xfrm>
          <a:prstGeom prst="rect">
            <a:avLst/>
          </a:prstGeom>
          <a:ln>
            <a:noFill/>
          </a:ln>
          <a:effectLst>
            <a:softEdge rad="112500"/>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36624" t="25532" r="23391" b="32851"/>
          <a:stretch/>
        </p:blipFill>
        <p:spPr>
          <a:xfrm>
            <a:off x="1726828" y="1300246"/>
            <a:ext cx="4214162" cy="2467231"/>
          </a:xfrm>
          <a:prstGeom prst="rect">
            <a:avLst/>
          </a:prstGeom>
          <a:ln>
            <a:noFill/>
          </a:ln>
          <a:effectLst>
            <a:softEdge rad="112500"/>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006998" y="3190164"/>
            <a:ext cx="4063973" cy="304798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890893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ERB Teams &amp; Equipment</a:t>
            </a:r>
            <a:endParaRPr lang="en-US" sz="4400" b="1" dirty="0">
              <a:solidFill>
                <a:schemeClr val="bg1"/>
              </a:solidFill>
              <a:latin typeface="Calisto MT" panose="02040603050505030304" pitchFamily="18" charset="0"/>
            </a:endParaRPr>
          </a:p>
        </p:txBody>
      </p:sp>
      <p:pic>
        <p:nvPicPr>
          <p:cNvPr id="2050" name="Picture 2" descr="AreaRAEPro_area_angled_right_1c_HI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75" y="1647825"/>
            <a:ext cx="2419350" cy="2419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Main product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794" y="3868921"/>
            <a:ext cx="2492375" cy="2492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Main product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250" y="1620837"/>
            <a:ext cx="2446338" cy="2446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3716512" y="3732924"/>
            <a:ext cx="2764368" cy="2764368"/>
          </a:xfrm>
          <a:prstGeom prst="rect">
            <a:avLst/>
          </a:prstGeom>
          <a:ln>
            <a:noFill/>
          </a:ln>
          <a:effectLst>
            <a:softEdge rad="112500"/>
          </a:effectLst>
        </p:spPr>
      </p:pic>
      <p:pic>
        <p:nvPicPr>
          <p:cNvPr id="3078" name="Picture 6" descr="ADR1500 Area Dust Moni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867" y="3732924"/>
            <a:ext cx="1883479" cy="2764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HAPSITE-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5560" y="1234443"/>
            <a:ext cx="3468321" cy="23237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118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ERB Teams &amp; Equipment</a:t>
            </a:r>
            <a:endParaRPr lang="en-US" sz="4400" b="1" dirty="0">
              <a:solidFill>
                <a:schemeClr val="bg1"/>
              </a:solidFill>
              <a:latin typeface="Calisto MT" panose="0204060305050503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1262061"/>
            <a:ext cx="5558010" cy="524351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064" y="1262061"/>
            <a:ext cx="5812385" cy="492918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0086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ERB Teams &amp; Equipment</a:t>
            </a:r>
            <a:endParaRPr lang="en-US" sz="4400" b="1" dirty="0">
              <a:solidFill>
                <a:schemeClr val="bg1"/>
              </a:solidFill>
              <a:latin typeface="Calisto MT" panose="02040603050505030304" pitchFamily="18" charset="0"/>
            </a:endParaRPr>
          </a:p>
        </p:txBody>
      </p:sp>
      <p:pic>
        <p:nvPicPr>
          <p:cNvPr id="10" name="Picture 6"/>
          <p:cNvPicPr>
            <a:picLocks noChangeAspect="1" noChangeArrowheads="1"/>
          </p:cNvPicPr>
          <p:nvPr/>
        </p:nvPicPr>
        <p:blipFill>
          <a:blip r:embed="rId5" cstate="print"/>
          <a:srcRect/>
          <a:stretch>
            <a:fillRect/>
          </a:stretch>
        </p:blipFill>
        <p:spPr bwMode="auto">
          <a:xfrm>
            <a:off x="9467850" y="1445862"/>
            <a:ext cx="2429792" cy="2160964"/>
          </a:xfrm>
          <a:prstGeom prst="rect">
            <a:avLst/>
          </a:prstGeom>
          <a:ln>
            <a:noFill/>
          </a:ln>
          <a:effectLst>
            <a:softEdge rad="112500"/>
          </a:effectLst>
        </p:spPr>
      </p:pic>
      <p:pic>
        <p:nvPicPr>
          <p:cNvPr id="6" name="Picture 5"/>
          <p:cNvPicPr>
            <a:picLocks noChangeAspect="1"/>
          </p:cNvPicPr>
          <p:nvPr/>
        </p:nvPicPr>
        <p:blipFill>
          <a:blip r:embed="rId6"/>
          <a:stretch>
            <a:fillRect/>
          </a:stretch>
        </p:blipFill>
        <p:spPr>
          <a:xfrm>
            <a:off x="632717" y="3622862"/>
            <a:ext cx="3453507" cy="2924805"/>
          </a:xfrm>
          <a:prstGeom prst="rect">
            <a:avLst/>
          </a:prstGeom>
          <a:ln>
            <a:noFill/>
          </a:ln>
          <a:effectLst>
            <a:softEdge rad="112500"/>
          </a:effectLst>
        </p:spPr>
      </p:pic>
      <p:pic>
        <p:nvPicPr>
          <p:cNvPr id="7" name="Picture 6"/>
          <p:cNvPicPr>
            <a:picLocks noChangeAspect="1"/>
          </p:cNvPicPr>
          <p:nvPr/>
        </p:nvPicPr>
        <p:blipFill>
          <a:blip r:embed="rId7"/>
          <a:stretch>
            <a:fillRect/>
          </a:stretch>
        </p:blipFill>
        <p:spPr>
          <a:xfrm>
            <a:off x="567229" y="1468905"/>
            <a:ext cx="2862282" cy="2137921"/>
          </a:xfrm>
          <a:prstGeom prst="rect">
            <a:avLst/>
          </a:prstGeom>
          <a:ln>
            <a:noFill/>
          </a:ln>
          <a:effectLst>
            <a:softEdge rad="112500"/>
          </a:effectLst>
        </p:spPr>
      </p:pic>
      <p:pic>
        <p:nvPicPr>
          <p:cNvPr id="14" name="Picture 11"/>
          <p:cNvPicPr>
            <a:picLocks noChangeAspect="1" noChangeArrowheads="1"/>
          </p:cNvPicPr>
          <p:nvPr/>
        </p:nvPicPr>
        <p:blipFill>
          <a:blip r:embed="rId8" cstate="print"/>
          <a:srcRect/>
          <a:stretch>
            <a:fillRect/>
          </a:stretch>
        </p:blipFill>
        <p:spPr bwMode="auto">
          <a:xfrm>
            <a:off x="4338494" y="1021840"/>
            <a:ext cx="3978074" cy="2584986"/>
          </a:xfrm>
          <a:prstGeom prst="rect">
            <a:avLst/>
          </a:prstGeom>
          <a:ln>
            <a:noFill/>
          </a:ln>
          <a:effectLst>
            <a:softEdge rad="112500"/>
          </a:effectLst>
        </p:spPr>
      </p:pic>
      <p:pic>
        <p:nvPicPr>
          <p:cNvPr id="2" name="Picture 1"/>
          <p:cNvPicPr>
            <a:picLocks noChangeAspect="1"/>
          </p:cNvPicPr>
          <p:nvPr/>
        </p:nvPicPr>
        <p:blipFill>
          <a:blip r:embed="rId9"/>
          <a:stretch>
            <a:fillRect/>
          </a:stretch>
        </p:blipFill>
        <p:spPr>
          <a:xfrm>
            <a:off x="8991683" y="3501927"/>
            <a:ext cx="1820186" cy="2990815"/>
          </a:xfrm>
          <a:prstGeom prst="rect">
            <a:avLst/>
          </a:prstGeom>
          <a:ln>
            <a:noFill/>
          </a:ln>
          <a:effectLst>
            <a:softEdge rad="112500"/>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7632" y="3606826"/>
            <a:ext cx="3988936" cy="299170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859883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Special Events</a:t>
            </a:r>
            <a:endParaRPr lang="en-US" sz="4400" b="1" dirty="0">
              <a:solidFill>
                <a:schemeClr val="bg1"/>
              </a:solidFill>
              <a:latin typeface="Calisto MT" panose="0204060305050503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52649"/>
            <a:ext cx="6083300" cy="456247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700" y="2152650"/>
            <a:ext cx="6083300" cy="4562475"/>
          </a:xfrm>
          <a:prstGeom prst="rect">
            <a:avLst/>
          </a:prstGeom>
          <a:ln>
            <a:noFill/>
          </a:ln>
          <a:effectLst>
            <a:outerShdw blurRad="292100" dist="139700" dir="2700000" algn="tl" rotWithShape="0">
              <a:srgbClr val="333333">
                <a:alpha val="65000"/>
              </a:srgbClr>
            </a:outerShdw>
          </a:effectLst>
        </p:spPr>
      </p:pic>
      <p:pic>
        <p:nvPicPr>
          <p:cNvPr id="1026" name="Picture 2" descr="Thunder Over Louisvil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2650" y="272895"/>
            <a:ext cx="2057399" cy="253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AutoShape 4" descr="https://www.kentuckyderby.com/wp-content/uploads/sites/2/2023/08/kentucky-derby-logo-one-line.svg"/>
          <p:cNvSpPr>
            <a:spLocks noChangeAspect="1" noChangeArrowheads="1"/>
          </p:cNvSpPr>
          <p:nvPr/>
        </p:nvSpPr>
        <p:spPr bwMode="auto">
          <a:xfrm>
            <a:off x="3616530" y="31289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8"/>
          <a:stretch>
            <a:fillRect/>
          </a:stretch>
        </p:blipFill>
        <p:spPr>
          <a:xfrm>
            <a:off x="827792" y="1665205"/>
            <a:ext cx="4615178" cy="415366"/>
          </a:xfrm>
          <a:prstGeom prst="rect">
            <a:avLst/>
          </a:prstGeom>
        </p:spPr>
      </p:pic>
    </p:spTree>
    <p:custDataLst>
      <p:tags r:id="rId1"/>
    </p:custDataLst>
    <p:extLst>
      <p:ext uri="{BB962C8B-B14F-4D97-AF65-F5344CB8AC3E}">
        <p14:creationId xmlns:p14="http://schemas.microsoft.com/office/powerpoint/2010/main" val="307158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950" y="2026332"/>
            <a:ext cx="6445251" cy="45339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Special Events</a:t>
            </a:r>
            <a:endParaRPr lang="en-US" sz="4400" b="1" dirty="0">
              <a:solidFill>
                <a:schemeClr val="bg1"/>
              </a:solidFill>
              <a:latin typeface="Calisto MT" panose="02040603050505030304" pitchFamily="18" charset="0"/>
            </a:endParaRPr>
          </a:p>
        </p:txBody>
      </p:sp>
      <p:sp>
        <p:nvSpPr>
          <p:cNvPr id="2" name="AutoShape 4" descr="https://www.kentuckyderby.com/wp-content/uploads/sites/2/2023/08/kentucky-derby-logo-one-line.svg"/>
          <p:cNvSpPr>
            <a:spLocks noChangeAspect="1" noChangeArrowheads="1"/>
          </p:cNvSpPr>
          <p:nvPr/>
        </p:nvSpPr>
        <p:spPr bwMode="auto">
          <a:xfrm>
            <a:off x="3616530" y="31289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8605761" y="82224"/>
            <a:ext cx="1905000" cy="19050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1701800" y="269808"/>
            <a:ext cx="2520949" cy="189071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10872" b="18642"/>
          <a:stretch/>
        </p:blipFill>
        <p:spPr>
          <a:xfrm>
            <a:off x="50801" y="2026332"/>
            <a:ext cx="6622590" cy="45339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13393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5768734" y="1321206"/>
            <a:ext cx="6423266" cy="4803370"/>
          </a:xfrm>
          <a:prstGeom prst="rect">
            <a:avLst/>
          </a:prstGeom>
          <a:ln>
            <a:noFill/>
          </a:ln>
          <a:effectLst>
            <a:softEdge rad="1125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Response</a:t>
            </a:r>
            <a:endParaRPr lang="en-US" sz="4400" b="1" dirty="0">
              <a:solidFill>
                <a:schemeClr val="bg1"/>
              </a:solidFill>
              <a:latin typeface="Calisto MT" panose="02040603050505030304" pitchFamily="18" charset="0"/>
            </a:endParaRPr>
          </a:p>
        </p:txBody>
      </p:sp>
      <p:pic>
        <p:nvPicPr>
          <p:cNvPr id="7" name="Content Placeholder 12"/>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93928" y="727278"/>
            <a:ext cx="4803370" cy="599122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717665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23375" y="82224"/>
            <a:ext cx="10006209" cy="830997"/>
          </a:xfrm>
          <a:prstGeom prst="rect">
            <a:avLst/>
          </a:prstGeom>
          <a:noFill/>
        </p:spPr>
        <p:txBody>
          <a:bodyPr wrap="square" rtlCol="0">
            <a:spAutoFit/>
          </a:bodyPr>
          <a:lstStyle/>
          <a:p>
            <a:pPr algn="ctr"/>
            <a:r>
              <a:rPr lang="en-US" sz="4800" b="1" dirty="0" smtClean="0">
                <a:solidFill>
                  <a:schemeClr val="bg1"/>
                </a:solidFill>
                <a:latin typeface="Calisto MT" panose="02040603050505030304" pitchFamily="18" charset="0"/>
              </a:rPr>
              <a:t>DEP Emergency Response Team</a:t>
            </a:r>
            <a:endParaRPr lang="en-US" sz="4800" b="1" dirty="0">
              <a:solidFill>
                <a:schemeClr val="bg1"/>
              </a:solidFill>
              <a:latin typeface="Calisto MT" panose="020406030505050303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47267" r="4833" b="23520"/>
          <a:stretch/>
        </p:blipFill>
        <p:spPr>
          <a:xfrm>
            <a:off x="0" y="2409705"/>
            <a:ext cx="12192000" cy="2653361"/>
          </a:xfrm>
          <a:prstGeom prst="rect">
            <a:avLst/>
          </a:prstGeom>
        </p:spPr>
      </p:pic>
    </p:spTree>
    <p:custDataLst>
      <p:tags r:id="rId1"/>
    </p:custDataLst>
    <p:extLst>
      <p:ext uri="{BB962C8B-B14F-4D97-AF65-F5344CB8AC3E}">
        <p14:creationId xmlns:p14="http://schemas.microsoft.com/office/powerpoint/2010/main" val="2066907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Response</a:t>
            </a:r>
            <a:endParaRPr lang="en-US" sz="4400" b="1" dirty="0">
              <a:solidFill>
                <a:schemeClr val="bg1"/>
              </a:solidFill>
              <a:latin typeface="Calisto MT" panose="02040603050505030304" pitchFamily="18" charset="0"/>
            </a:endParaRPr>
          </a:p>
        </p:txBody>
      </p:sp>
      <p:pic>
        <p:nvPicPr>
          <p:cNvPr id="6" name="Picture 5"/>
          <p:cNvPicPr>
            <a:picLocks noChangeAspect="1"/>
          </p:cNvPicPr>
          <p:nvPr/>
        </p:nvPicPr>
        <p:blipFill>
          <a:blip r:embed="rId5"/>
          <a:stretch>
            <a:fillRect/>
          </a:stretch>
        </p:blipFill>
        <p:spPr>
          <a:xfrm>
            <a:off x="0" y="1440926"/>
            <a:ext cx="7134447" cy="3947727"/>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6"/>
          <a:stretch>
            <a:fillRect/>
          </a:stretch>
        </p:blipFill>
        <p:spPr>
          <a:xfrm>
            <a:off x="5156606" y="1450296"/>
            <a:ext cx="7035394" cy="393835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061717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Natural Disasters</a:t>
            </a:r>
            <a:endParaRPr lang="en-US" sz="4400" b="1" dirty="0">
              <a:solidFill>
                <a:schemeClr val="bg1"/>
              </a:solidFill>
              <a:latin typeface="Calisto MT" panose="02040603050505030304" pitchFamily="18" charset="0"/>
            </a:endParaRPr>
          </a:p>
        </p:txBody>
      </p:sp>
      <p:pic>
        <p:nvPicPr>
          <p:cNvPr id="10" name="Picture 9"/>
          <p:cNvPicPr>
            <a:picLocks noChangeAspect="1"/>
          </p:cNvPicPr>
          <p:nvPr/>
        </p:nvPicPr>
        <p:blipFill>
          <a:blip r:embed="rId5"/>
          <a:stretch>
            <a:fillRect/>
          </a:stretch>
        </p:blipFill>
        <p:spPr>
          <a:xfrm>
            <a:off x="2617444" y="2693451"/>
            <a:ext cx="4192887" cy="2797483"/>
          </a:xfrm>
          <a:prstGeom prst="rect">
            <a:avLst/>
          </a:prstGeom>
        </p:spPr>
      </p:pic>
      <p:pic>
        <p:nvPicPr>
          <p:cNvPr id="9" name="Picture 8"/>
          <p:cNvPicPr>
            <a:picLocks noChangeAspect="1"/>
          </p:cNvPicPr>
          <p:nvPr/>
        </p:nvPicPr>
        <p:blipFill rotWithShape="1">
          <a:blip r:embed="rId6"/>
          <a:srcRect r="17269"/>
          <a:stretch/>
        </p:blipFill>
        <p:spPr>
          <a:xfrm>
            <a:off x="0" y="2693452"/>
            <a:ext cx="3482924" cy="2806650"/>
          </a:xfrm>
          <a:prstGeom prst="rect">
            <a:avLst/>
          </a:prstGeom>
        </p:spPr>
      </p:pic>
      <p:pic>
        <p:nvPicPr>
          <p:cNvPr id="12" name="Picture 11"/>
          <p:cNvPicPr>
            <a:picLocks noChangeAspect="1"/>
          </p:cNvPicPr>
          <p:nvPr/>
        </p:nvPicPr>
        <p:blipFill>
          <a:blip r:embed="rId7"/>
          <a:stretch>
            <a:fillRect/>
          </a:stretch>
        </p:blipFill>
        <p:spPr>
          <a:xfrm>
            <a:off x="7978280" y="2684283"/>
            <a:ext cx="4213719" cy="2806651"/>
          </a:xfrm>
          <a:prstGeom prst="rect">
            <a:avLst/>
          </a:prstGeom>
        </p:spPr>
      </p:pic>
      <p:pic>
        <p:nvPicPr>
          <p:cNvPr id="11" name="Picture 10"/>
          <p:cNvPicPr>
            <a:picLocks noChangeAspect="1"/>
          </p:cNvPicPr>
          <p:nvPr/>
        </p:nvPicPr>
        <p:blipFill rotWithShape="1">
          <a:blip r:embed="rId8"/>
          <a:srcRect l="45312"/>
          <a:stretch/>
        </p:blipFill>
        <p:spPr>
          <a:xfrm>
            <a:off x="6241433" y="2684283"/>
            <a:ext cx="2167466" cy="2806652"/>
          </a:xfrm>
          <a:prstGeom prst="rect">
            <a:avLst/>
          </a:prstGeom>
        </p:spPr>
      </p:pic>
    </p:spTree>
    <p:custDataLst>
      <p:tags r:id="rId1"/>
    </p:custDataLst>
    <p:extLst>
      <p:ext uri="{BB962C8B-B14F-4D97-AF65-F5344CB8AC3E}">
        <p14:creationId xmlns:p14="http://schemas.microsoft.com/office/powerpoint/2010/main" val="3686918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Natural Disasters</a:t>
            </a:r>
            <a:endParaRPr lang="en-US" sz="4400" b="1" dirty="0">
              <a:solidFill>
                <a:schemeClr val="bg1"/>
              </a:solidFill>
              <a:latin typeface="Calisto MT" panose="02040603050505030304" pitchFamily="18" charset="0"/>
            </a:endParaRPr>
          </a:p>
        </p:txBody>
      </p:sp>
      <p:pic>
        <p:nvPicPr>
          <p:cNvPr id="14" name="Picture 13"/>
          <p:cNvPicPr>
            <a:picLocks noChangeAspect="1"/>
          </p:cNvPicPr>
          <p:nvPr/>
        </p:nvPicPr>
        <p:blipFill>
          <a:blip r:embed="rId5"/>
          <a:stretch>
            <a:fillRect/>
          </a:stretch>
        </p:blipFill>
        <p:spPr>
          <a:xfrm>
            <a:off x="2961773" y="2031438"/>
            <a:ext cx="7491720" cy="3374436"/>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2295" t="3071" r="11300" b="3569"/>
          <a:stretch/>
        </p:blipFill>
        <p:spPr>
          <a:xfrm>
            <a:off x="0" y="2031438"/>
            <a:ext cx="4182533" cy="3395002"/>
          </a:xfrm>
          <a:prstGeom prst="rect">
            <a:avLst/>
          </a:prstGeom>
        </p:spPr>
      </p:pic>
      <p:pic>
        <p:nvPicPr>
          <p:cNvPr id="15" name="Picture 14"/>
          <p:cNvPicPr>
            <a:picLocks noChangeAspect="1"/>
          </p:cNvPicPr>
          <p:nvPr/>
        </p:nvPicPr>
        <p:blipFill rotWithShape="1">
          <a:blip r:embed="rId8"/>
          <a:srcRect l="22395"/>
          <a:stretch/>
        </p:blipFill>
        <p:spPr>
          <a:xfrm>
            <a:off x="8714985" y="2046212"/>
            <a:ext cx="3477016" cy="3360336"/>
          </a:xfrm>
          <a:prstGeom prst="rect">
            <a:avLst/>
          </a:prstGeom>
        </p:spPr>
      </p:pic>
    </p:spTree>
    <p:custDataLst>
      <p:tags r:id="rId1"/>
    </p:custDataLst>
    <p:extLst>
      <p:ext uri="{BB962C8B-B14F-4D97-AF65-F5344CB8AC3E}">
        <p14:creationId xmlns:p14="http://schemas.microsoft.com/office/powerpoint/2010/main" val="2953770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1200329"/>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Natural Disasters</a:t>
            </a:r>
          </a:p>
          <a:p>
            <a:pPr algn="ctr"/>
            <a:r>
              <a:rPr lang="en-US" sz="3600" b="1" dirty="0" smtClean="0">
                <a:solidFill>
                  <a:schemeClr val="bg1"/>
                </a:solidFill>
                <a:latin typeface="Calisto MT" panose="02040603050505030304" pitchFamily="18" charset="0"/>
              </a:rPr>
              <a:t>Western Kentucky Quad State Tornadoes</a:t>
            </a:r>
            <a:endParaRPr lang="en-US" sz="3600" b="1" dirty="0">
              <a:solidFill>
                <a:schemeClr val="bg1"/>
              </a:solidFill>
              <a:latin typeface="Calisto MT" panose="02040603050505030304" pitchFamily="18" charset="0"/>
            </a:endParaRPr>
          </a:p>
        </p:txBody>
      </p:sp>
      <p:pic>
        <p:nvPicPr>
          <p:cNvPr id="7" name="Picture 6"/>
          <p:cNvPicPr>
            <a:picLocks noChangeAspect="1"/>
          </p:cNvPicPr>
          <p:nvPr/>
        </p:nvPicPr>
        <p:blipFill rotWithShape="1">
          <a:blip r:embed="rId5"/>
          <a:srcRect t="11115"/>
          <a:stretch/>
        </p:blipFill>
        <p:spPr>
          <a:xfrm>
            <a:off x="1" y="1514764"/>
            <a:ext cx="12192000" cy="5343236"/>
          </a:xfrm>
          <a:prstGeom prst="rect">
            <a:avLst/>
          </a:prstGeom>
        </p:spPr>
      </p:pic>
    </p:spTree>
    <p:custDataLst>
      <p:tags r:id="rId1"/>
    </p:custDataLst>
    <p:extLst>
      <p:ext uri="{BB962C8B-B14F-4D97-AF65-F5344CB8AC3E}">
        <p14:creationId xmlns:p14="http://schemas.microsoft.com/office/powerpoint/2010/main" val="95757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1200329"/>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Natural Disasters</a:t>
            </a:r>
          </a:p>
          <a:p>
            <a:pPr algn="ctr"/>
            <a:r>
              <a:rPr lang="en-US" sz="3600" b="1" dirty="0" smtClean="0">
                <a:solidFill>
                  <a:schemeClr val="bg1"/>
                </a:solidFill>
                <a:latin typeface="Calisto MT" panose="02040603050505030304" pitchFamily="18" charset="0"/>
              </a:rPr>
              <a:t>Western Kentucky Quad State Tornadoes</a:t>
            </a:r>
            <a:endParaRPr lang="en-US" sz="3600" b="1" dirty="0">
              <a:solidFill>
                <a:schemeClr val="bg1"/>
              </a:solidFill>
              <a:latin typeface="Calisto MT" panose="02040603050505030304" pitchFamily="18" charset="0"/>
            </a:endParaRPr>
          </a:p>
        </p:txBody>
      </p:sp>
      <p:pic>
        <p:nvPicPr>
          <p:cNvPr id="6" name="Picture 5"/>
          <p:cNvPicPr>
            <a:picLocks noChangeAspect="1"/>
          </p:cNvPicPr>
          <p:nvPr/>
        </p:nvPicPr>
        <p:blipFill>
          <a:blip r:embed="rId5"/>
          <a:stretch>
            <a:fillRect/>
          </a:stretch>
        </p:blipFill>
        <p:spPr>
          <a:xfrm>
            <a:off x="5688679" y="2093790"/>
            <a:ext cx="6097470" cy="34215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487" y="2093790"/>
            <a:ext cx="5520757" cy="3421568"/>
          </a:xfrm>
          <a:prstGeom prst="rect">
            <a:avLst/>
          </a:prstGeom>
        </p:spPr>
      </p:pic>
    </p:spTree>
    <p:custDataLst>
      <p:tags r:id="rId1"/>
    </p:custDataLst>
    <p:extLst>
      <p:ext uri="{BB962C8B-B14F-4D97-AF65-F5344CB8AC3E}">
        <p14:creationId xmlns:p14="http://schemas.microsoft.com/office/powerpoint/2010/main" val="3509726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1200329"/>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Natural Disasters</a:t>
            </a:r>
          </a:p>
          <a:p>
            <a:pPr algn="ctr"/>
            <a:r>
              <a:rPr lang="en-US" sz="3600" b="1" dirty="0" smtClean="0">
                <a:solidFill>
                  <a:schemeClr val="bg1"/>
                </a:solidFill>
                <a:latin typeface="Calisto MT" panose="02040603050505030304" pitchFamily="18" charset="0"/>
              </a:rPr>
              <a:t>Downtown Mayfield</a:t>
            </a:r>
            <a:endParaRPr lang="en-US" sz="3600" b="1" dirty="0">
              <a:solidFill>
                <a:schemeClr val="bg1"/>
              </a:solidFill>
              <a:latin typeface="Calisto MT" panose="02040603050505030304" pitchFamily="18" charset="0"/>
            </a:endParaRPr>
          </a:p>
        </p:txBody>
      </p:sp>
      <p:pic>
        <p:nvPicPr>
          <p:cNvPr id="5" name="4lr4z4RrwZ0"/>
          <p:cNvPicPr>
            <a:picLocks noRot="1" noChangeAspect="1"/>
          </p:cNvPicPr>
          <p:nvPr>
            <a:videoFile r:link="rId2"/>
          </p:nvPr>
        </p:nvPicPr>
        <p:blipFill>
          <a:blip r:embed="rId6"/>
          <a:stretch>
            <a:fillRect/>
          </a:stretch>
        </p:blipFill>
        <p:spPr>
          <a:xfrm>
            <a:off x="1479064" y="1423996"/>
            <a:ext cx="9457252" cy="5319704"/>
          </a:xfrm>
          <a:prstGeom prst="rect">
            <a:avLst/>
          </a:prstGeom>
        </p:spPr>
      </p:pic>
    </p:spTree>
    <p:custDataLst>
      <p:tags r:id="rId1"/>
    </p:custDataLst>
    <p:extLst>
      <p:ext uri="{BB962C8B-B14F-4D97-AF65-F5344CB8AC3E}">
        <p14:creationId xmlns:p14="http://schemas.microsoft.com/office/powerpoint/2010/main" val="2877467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1200329"/>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Natural Disasters</a:t>
            </a:r>
          </a:p>
          <a:p>
            <a:pPr algn="ctr"/>
            <a:r>
              <a:rPr lang="en-US" sz="3600" b="1" dirty="0" smtClean="0">
                <a:solidFill>
                  <a:schemeClr val="bg1"/>
                </a:solidFill>
                <a:latin typeface="Calisto MT" panose="02040603050505030304" pitchFamily="18" charset="0"/>
              </a:rPr>
              <a:t>Southeast Kentucky Floods</a:t>
            </a:r>
            <a:endParaRPr lang="en-US" sz="3600" b="1" dirty="0">
              <a:solidFill>
                <a:schemeClr val="bg1"/>
              </a:solidFill>
              <a:latin typeface="Calisto MT" panose="02040603050505030304" pitchFamily="18" charset="0"/>
            </a:endParaRPr>
          </a:p>
        </p:txBody>
      </p:sp>
      <p:pic>
        <p:nvPicPr>
          <p:cNvPr id="6" name="Picture 5"/>
          <p:cNvPicPr>
            <a:picLocks noChangeAspect="1"/>
          </p:cNvPicPr>
          <p:nvPr/>
        </p:nvPicPr>
        <p:blipFill>
          <a:blip r:embed="rId5"/>
          <a:stretch>
            <a:fillRect/>
          </a:stretch>
        </p:blipFill>
        <p:spPr>
          <a:xfrm>
            <a:off x="-5853" y="1596696"/>
            <a:ext cx="12193057" cy="5261304"/>
          </a:xfrm>
          <a:prstGeom prst="rect">
            <a:avLst/>
          </a:prstGeom>
        </p:spPr>
      </p:pic>
    </p:spTree>
    <p:custDataLst>
      <p:tags r:id="rId1"/>
    </p:custDataLst>
    <p:extLst>
      <p:ext uri="{BB962C8B-B14F-4D97-AF65-F5344CB8AC3E}">
        <p14:creationId xmlns:p14="http://schemas.microsoft.com/office/powerpoint/2010/main" val="1174651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1200329"/>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Natural Disasters</a:t>
            </a:r>
          </a:p>
          <a:p>
            <a:pPr algn="ctr"/>
            <a:r>
              <a:rPr lang="en-US" sz="3600" b="1" dirty="0" smtClean="0">
                <a:solidFill>
                  <a:schemeClr val="bg1"/>
                </a:solidFill>
                <a:latin typeface="Calisto MT" panose="02040603050505030304" pitchFamily="18" charset="0"/>
              </a:rPr>
              <a:t>Southeast Kentucky Floods</a:t>
            </a:r>
            <a:endParaRPr lang="en-US" sz="3600" b="1" dirty="0">
              <a:solidFill>
                <a:schemeClr val="bg1"/>
              </a:solidFill>
              <a:latin typeface="Calisto MT" panose="02040603050505030304" pitchFamily="18" charset="0"/>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11429"/>
          <a:stretch/>
        </p:blipFill>
        <p:spPr>
          <a:xfrm>
            <a:off x="5950504" y="1663175"/>
            <a:ext cx="5872041" cy="448824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566" y="1663175"/>
            <a:ext cx="5637938" cy="4488241"/>
          </a:xfrm>
          <a:prstGeom prst="rect">
            <a:avLst/>
          </a:prstGeom>
        </p:spPr>
      </p:pic>
    </p:spTree>
    <p:custDataLst>
      <p:tags r:id="rId1"/>
    </p:custDataLst>
    <p:extLst>
      <p:ext uri="{BB962C8B-B14F-4D97-AF65-F5344CB8AC3E}">
        <p14:creationId xmlns:p14="http://schemas.microsoft.com/office/powerpoint/2010/main" val="41936662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1200329"/>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Natural Disasters</a:t>
            </a:r>
          </a:p>
          <a:p>
            <a:pPr algn="ctr"/>
            <a:r>
              <a:rPr lang="en-US" sz="3600" b="1" dirty="0" smtClean="0">
                <a:solidFill>
                  <a:schemeClr val="bg1"/>
                </a:solidFill>
                <a:latin typeface="Calisto MT" panose="02040603050505030304" pitchFamily="18" charset="0"/>
              </a:rPr>
              <a:t>Southeast Kentucky Floods</a:t>
            </a:r>
            <a:endParaRPr lang="en-US" sz="3600" b="1" dirty="0">
              <a:solidFill>
                <a:schemeClr val="bg1"/>
              </a:solidFill>
              <a:latin typeface="Calisto MT" panose="02040603050505030304" pitchFamily="18" charset="0"/>
            </a:endParaRPr>
          </a:p>
        </p:txBody>
      </p:sp>
      <p:pic>
        <p:nvPicPr>
          <p:cNvPr id="6" name="Picture 5"/>
          <p:cNvPicPr>
            <a:picLocks noChangeAspect="1"/>
          </p:cNvPicPr>
          <p:nvPr/>
        </p:nvPicPr>
        <p:blipFill rotWithShape="1">
          <a:blip r:embed="rId5"/>
          <a:srcRect l="1229" t="1437" r="1447" b="2191"/>
          <a:stretch/>
        </p:blipFill>
        <p:spPr>
          <a:xfrm>
            <a:off x="468738" y="1599430"/>
            <a:ext cx="5700385" cy="4417799"/>
          </a:xfrm>
          <a:prstGeom prst="rect">
            <a:avLst/>
          </a:prstGeom>
        </p:spPr>
      </p:pic>
      <p:pic>
        <p:nvPicPr>
          <p:cNvPr id="9" name="Picture 8"/>
          <p:cNvPicPr>
            <a:picLocks noChangeAspect="1"/>
          </p:cNvPicPr>
          <p:nvPr/>
        </p:nvPicPr>
        <p:blipFill rotWithShape="1">
          <a:blip r:embed="rId6"/>
          <a:srcRect l="4863" t="3748" r="3909" b="4188"/>
          <a:stretch/>
        </p:blipFill>
        <p:spPr>
          <a:xfrm>
            <a:off x="6159888" y="1599431"/>
            <a:ext cx="5661891" cy="4417799"/>
          </a:xfrm>
          <a:prstGeom prst="rect">
            <a:avLst/>
          </a:prstGeom>
        </p:spPr>
      </p:pic>
    </p:spTree>
    <p:custDataLst>
      <p:tags r:id="rId1"/>
    </p:custDataLst>
    <p:extLst>
      <p:ext uri="{BB962C8B-B14F-4D97-AF65-F5344CB8AC3E}">
        <p14:creationId xmlns:p14="http://schemas.microsoft.com/office/powerpoint/2010/main" val="3581432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646331"/>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Challenges and Response: Water/Wastewater</a:t>
            </a:r>
            <a:endParaRPr lang="en-US" sz="3600" b="1" dirty="0">
              <a:solidFill>
                <a:schemeClr val="bg1"/>
              </a:solidFill>
              <a:latin typeface="Calisto MT" panose="02040603050505030304" pitchFamily="18" charset="0"/>
            </a:endParaRPr>
          </a:p>
        </p:txBody>
      </p:sp>
      <p:pic>
        <p:nvPicPr>
          <p:cNvPr id="10" name="Picture 9"/>
          <p:cNvPicPr>
            <a:picLocks noChangeAspect="1"/>
          </p:cNvPicPr>
          <p:nvPr/>
        </p:nvPicPr>
        <p:blipFill>
          <a:blip r:embed="rId5"/>
          <a:stretch>
            <a:fillRect/>
          </a:stretch>
        </p:blipFill>
        <p:spPr>
          <a:xfrm>
            <a:off x="1585850" y="2002950"/>
            <a:ext cx="4816152" cy="3208381"/>
          </a:xfrm>
          <a:prstGeom prst="rect">
            <a:avLst/>
          </a:prstGeom>
        </p:spPr>
      </p:pic>
      <p:pic>
        <p:nvPicPr>
          <p:cNvPr id="11" name="Picture 10"/>
          <p:cNvPicPr>
            <a:picLocks noChangeAspect="1"/>
          </p:cNvPicPr>
          <p:nvPr/>
        </p:nvPicPr>
        <p:blipFill>
          <a:blip r:embed="rId6"/>
          <a:stretch>
            <a:fillRect/>
          </a:stretch>
        </p:blipFill>
        <p:spPr>
          <a:xfrm>
            <a:off x="5660942" y="2002950"/>
            <a:ext cx="4416674" cy="3208382"/>
          </a:xfrm>
          <a:prstGeom prst="rect">
            <a:avLst/>
          </a:prstGeom>
        </p:spPr>
      </p:pic>
      <p:pic>
        <p:nvPicPr>
          <p:cNvPr id="12" name="Picture 11"/>
          <p:cNvPicPr>
            <a:picLocks noChangeAspect="1"/>
          </p:cNvPicPr>
          <p:nvPr/>
        </p:nvPicPr>
        <p:blipFill>
          <a:blip r:embed="rId7"/>
          <a:stretch>
            <a:fillRect/>
          </a:stretch>
        </p:blipFill>
        <p:spPr>
          <a:xfrm>
            <a:off x="9925216" y="2002951"/>
            <a:ext cx="2266784" cy="3208886"/>
          </a:xfrm>
          <a:prstGeom prst="rect">
            <a:avLst/>
          </a:prstGeom>
        </p:spPr>
      </p:pic>
      <p:pic>
        <p:nvPicPr>
          <p:cNvPr id="7" name="Picture 6"/>
          <p:cNvPicPr>
            <a:picLocks noChangeAspect="1"/>
          </p:cNvPicPr>
          <p:nvPr/>
        </p:nvPicPr>
        <p:blipFill>
          <a:blip r:embed="rId8"/>
          <a:stretch>
            <a:fillRect/>
          </a:stretch>
        </p:blipFill>
        <p:spPr>
          <a:xfrm>
            <a:off x="0" y="2002950"/>
            <a:ext cx="2137728" cy="3208381"/>
          </a:xfrm>
          <a:prstGeom prst="rect">
            <a:avLst/>
          </a:prstGeom>
        </p:spPr>
      </p:pic>
    </p:spTree>
    <p:custDataLst>
      <p:tags r:id="rId1"/>
    </p:custDataLst>
    <p:extLst>
      <p:ext uri="{BB962C8B-B14F-4D97-AF65-F5344CB8AC3E}">
        <p14:creationId xmlns:p14="http://schemas.microsoft.com/office/powerpoint/2010/main" val="1535187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35232" y="2172118"/>
            <a:ext cx="11721535" cy="2585323"/>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5400" b="1" dirty="0" smtClean="0"/>
              <a:t>ERT was created by the cabinet after KRS 224.01-400 was passed on July 15, 1980 by the KY State Legislature.</a:t>
            </a:r>
            <a:endParaRPr lang="en-US" sz="5400" b="1" dirty="0"/>
          </a:p>
        </p:txBody>
      </p:sp>
      <p:sp>
        <p:nvSpPr>
          <p:cNvPr id="8" name="TextBox 7"/>
          <p:cNvSpPr txBox="1"/>
          <p:nvPr/>
        </p:nvSpPr>
        <p:spPr>
          <a:xfrm>
            <a:off x="1223375" y="82224"/>
            <a:ext cx="10006209" cy="923330"/>
          </a:xfrm>
          <a:prstGeom prst="rect">
            <a:avLst/>
          </a:prstGeom>
          <a:noFill/>
        </p:spPr>
        <p:txBody>
          <a:bodyPr wrap="square" rtlCol="0">
            <a:spAutoFit/>
          </a:bodyPr>
          <a:lstStyle/>
          <a:p>
            <a:pPr algn="ctr"/>
            <a:r>
              <a:rPr lang="en-US" sz="5400" b="1" dirty="0" smtClean="0">
                <a:solidFill>
                  <a:schemeClr val="bg1"/>
                </a:solidFill>
                <a:latin typeface="Calisto MT" panose="02040603050505030304" pitchFamily="18" charset="0"/>
              </a:rPr>
              <a:t>HISTORY</a:t>
            </a:r>
            <a:endParaRPr lang="en-US" sz="5400" b="1" dirty="0">
              <a:solidFill>
                <a:schemeClr val="bg1"/>
              </a:solidFill>
              <a:latin typeface="Calisto MT" panose="02040603050505030304" pitchFamily="18" charset="0"/>
            </a:endParaRPr>
          </a:p>
        </p:txBody>
      </p:sp>
    </p:spTree>
    <p:custDataLst>
      <p:tags r:id="rId1"/>
    </p:custDataLst>
    <p:extLst>
      <p:ext uri="{BB962C8B-B14F-4D97-AF65-F5344CB8AC3E}">
        <p14:creationId xmlns:p14="http://schemas.microsoft.com/office/powerpoint/2010/main" val="6172408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006209" cy="646331"/>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Challenges and Response: Water/Wastewater</a:t>
            </a:r>
            <a:endParaRPr lang="en-US" sz="3600" b="1" dirty="0">
              <a:solidFill>
                <a:schemeClr val="bg1"/>
              </a:solidFill>
              <a:latin typeface="Calisto MT" panose="02040603050505030304" pitchFamily="18" charset="0"/>
            </a:endParaRPr>
          </a:p>
        </p:txBody>
      </p:sp>
      <p:pic>
        <p:nvPicPr>
          <p:cNvPr id="9" name="Picture 8"/>
          <p:cNvPicPr>
            <a:picLocks noChangeAspect="1"/>
          </p:cNvPicPr>
          <p:nvPr/>
        </p:nvPicPr>
        <p:blipFill rotWithShape="1">
          <a:blip r:embed="rId5"/>
          <a:srcRect l="24478"/>
          <a:stretch/>
        </p:blipFill>
        <p:spPr>
          <a:xfrm>
            <a:off x="1092313" y="1681018"/>
            <a:ext cx="3731491" cy="4275791"/>
          </a:xfrm>
          <a:prstGeom prst="rect">
            <a:avLst/>
          </a:prstGeom>
        </p:spPr>
      </p:pic>
      <p:pic>
        <p:nvPicPr>
          <p:cNvPr id="13" name="Picture 12"/>
          <p:cNvPicPr>
            <a:picLocks noChangeAspect="1"/>
          </p:cNvPicPr>
          <p:nvPr/>
        </p:nvPicPr>
        <p:blipFill>
          <a:blip r:embed="rId6"/>
          <a:stretch>
            <a:fillRect/>
          </a:stretch>
        </p:blipFill>
        <p:spPr>
          <a:xfrm>
            <a:off x="4823804" y="1681019"/>
            <a:ext cx="3439663" cy="2458532"/>
          </a:xfrm>
          <a:prstGeom prst="rect">
            <a:avLst/>
          </a:prstGeom>
        </p:spPr>
      </p:pic>
      <p:pic>
        <p:nvPicPr>
          <p:cNvPr id="14" name="Picture 13"/>
          <p:cNvPicPr>
            <a:picLocks noChangeAspect="1"/>
          </p:cNvPicPr>
          <p:nvPr/>
        </p:nvPicPr>
        <p:blipFill>
          <a:blip r:embed="rId7"/>
          <a:stretch>
            <a:fillRect/>
          </a:stretch>
        </p:blipFill>
        <p:spPr>
          <a:xfrm>
            <a:off x="4823804" y="4139552"/>
            <a:ext cx="6092079" cy="1850710"/>
          </a:xfrm>
          <a:prstGeom prst="rect">
            <a:avLst/>
          </a:prstGeom>
        </p:spPr>
      </p:pic>
      <p:pic>
        <p:nvPicPr>
          <p:cNvPr id="15" name="Picture 14"/>
          <p:cNvPicPr>
            <a:picLocks noChangeAspect="1"/>
          </p:cNvPicPr>
          <p:nvPr/>
        </p:nvPicPr>
        <p:blipFill>
          <a:blip r:embed="rId8"/>
          <a:stretch>
            <a:fillRect/>
          </a:stretch>
        </p:blipFill>
        <p:spPr>
          <a:xfrm>
            <a:off x="8263468" y="1681018"/>
            <a:ext cx="2652415" cy="2458533"/>
          </a:xfrm>
          <a:prstGeom prst="rect">
            <a:avLst/>
          </a:prstGeom>
        </p:spPr>
      </p:pic>
    </p:spTree>
    <p:custDataLst>
      <p:tags r:id="rId1"/>
    </p:custDataLst>
    <p:extLst>
      <p:ext uri="{BB962C8B-B14F-4D97-AF65-F5344CB8AC3E}">
        <p14:creationId xmlns:p14="http://schemas.microsoft.com/office/powerpoint/2010/main" val="1843698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796914" cy="646331"/>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Challenges and Response: Debris Removal/Cleanup</a:t>
            </a:r>
            <a:endParaRPr lang="en-US" sz="3600" b="1" dirty="0">
              <a:solidFill>
                <a:schemeClr val="bg1"/>
              </a:solidFill>
              <a:latin typeface="Calisto MT" panose="02040603050505030304" pitchFamily="18" charset="0"/>
            </a:endParaRPr>
          </a:p>
        </p:txBody>
      </p:sp>
      <p:pic>
        <p:nvPicPr>
          <p:cNvPr id="10" name="Picture 9"/>
          <p:cNvPicPr>
            <a:picLocks noChangeAspect="1"/>
          </p:cNvPicPr>
          <p:nvPr/>
        </p:nvPicPr>
        <p:blipFill>
          <a:blip r:embed="rId5"/>
          <a:stretch>
            <a:fillRect/>
          </a:stretch>
        </p:blipFill>
        <p:spPr>
          <a:xfrm>
            <a:off x="-5853" y="1507898"/>
            <a:ext cx="12193057" cy="4096867"/>
          </a:xfrm>
          <a:prstGeom prst="rect">
            <a:avLst/>
          </a:prstGeom>
        </p:spPr>
      </p:pic>
    </p:spTree>
    <p:custDataLst>
      <p:tags r:id="rId1"/>
    </p:custDataLst>
    <p:extLst>
      <p:ext uri="{BB962C8B-B14F-4D97-AF65-F5344CB8AC3E}">
        <p14:creationId xmlns:p14="http://schemas.microsoft.com/office/powerpoint/2010/main" val="1588373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796914" cy="1200329"/>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Challenges and Response: Orphaned Hazardous Materials</a:t>
            </a:r>
            <a:endParaRPr lang="en-US" sz="3600" b="1" dirty="0">
              <a:solidFill>
                <a:schemeClr val="bg1"/>
              </a:solidFill>
              <a:latin typeface="Calisto MT" panose="02040603050505030304" pitchFamily="18" charset="0"/>
            </a:endParaRPr>
          </a:p>
        </p:txBody>
      </p:sp>
      <p:pic>
        <p:nvPicPr>
          <p:cNvPr id="5" name="Picture 4"/>
          <p:cNvPicPr>
            <a:picLocks noChangeAspect="1"/>
          </p:cNvPicPr>
          <p:nvPr/>
        </p:nvPicPr>
        <p:blipFill rotWithShape="1">
          <a:blip r:embed="rId5"/>
          <a:srcRect t="16689"/>
          <a:stretch/>
        </p:blipFill>
        <p:spPr>
          <a:xfrm>
            <a:off x="0" y="2512404"/>
            <a:ext cx="3854319" cy="2480833"/>
          </a:xfrm>
          <a:prstGeom prst="rect">
            <a:avLst/>
          </a:prstGeom>
        </p:spPr>
      </p:pic>
      <p:pic>
        <p:nvPicPr>
          <p:cNvPr id="6" name="Picture 5"/>
          <p:cNvPicPr>
            <a:picLocks noChangeAspect="1"/>
          </p:cNvPicPr>
          <p:nvPr/>
        </p:nvPicPr>
        <p:blipFill>
          <a:blip r:embed="rId6"/>
          <a:stretch>
            <a:fillRect/>
          </a:stretch>
        </p:blipFill>
        <p:spPr>
          <a:xfrm>
            <a:off x="3358830" y="2512404"/>
            <a:ext cx="3306856" cy="2480833"/>
          </a:xfrm>
          <a:prstGeom prst="rect">
            <a:avLst/>
          </a:prstGeom>
        </p:spPr>
      </p:pic>
      <p:pic>
        <p:nvPicPr>
          <p:cNvPr id="7" name="Picture 6"/>
          <p:cNvPicPr>
            <a:picLocks noChangeAspect="1"/>
          </p:cNvPicPr>
          <p:nvPr/>
        </p:nvPicPr>
        <p:blipFill>
          <a:blip r:embed="rId7"/>
          <a:stretch>
            <a:fillRect/>
          </a:stretch>
        </p:blipFill>
        <p:spPr>
          <a:xfrm>
            <a:off x="6240575" y="2504740"/>
            <a:ext cx="3319502" cy="2489627"/>
          </a:xfrm>
          <a:prstGeom prst="rect">
            <a:avLst/>
          </a:prstGeom>
        </p:spPr>
      </p:pic>
      <p:pic>
        <p:nvPicPr>
          <p:cNvPr id="9" name="Picture 8"/>
          <p:cNvPicPr>
            <a:picLocks noChangeAspect="1"/>
          </p:cNvPicPr>
          <p:nvPr/>
        </p:nvPicPr>
        <p:blipFill rotWithShape="1">
          <a:blip r:embed="rId8"/>
          <a:srcRect l="8593"/>
          <a:stretch/>
        </p:blipFill>
        <p:spPr>
          <a:xfrm>
            <a:off x="9133340" y="2498196"/>
            <a:ext cx="3058659" cy="2509650"/>
          </a:xfrm>
          <a:prstGeom prst="rect">
            <a:avLst/>
          </a:prstGeom>
        </p:spPr>
      </p:pic>
    </p:spTree>
    <p:custDataLst>
      <p:tags r:id="rId1"/>
    </p:custDataLst>
    <p:extLst>
      <p:ext uri="{BB962C8B-B14F-4D97-AF65-F5344CB8AC3E}">
        <p14:creationId xmlns:p14="http://schemas.microsoft.com/office/powerpoint/2010/main" val="3193637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796914" cy="646331"/>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Challenges and Response: Spill Response</a:t>
            </a:r>
            <a:endParaRPr lang="en-US" sz="3600" b="1" dirty="0">
              <a:solidFill>
                <a:schemeClr val="bg1"/>
              </a:solidFill>
              <a:latin typeface="Calisto MT" panose="02040603050505030304" pitchFamily="18" charset="0"/>
            </a:endParaRPr>
          </a:p>
        </p:txBody>
      </p:sp>
      <p:pic>
        <p:nvPicPr>
          <p:cNvPr id="10" name="Picture 9"/>
          <p:cNvPicPr>
            <a:picLocks noChangeAspect="1"/>
          </p:cNvPicPr>
          <p:nvPr/>
        </p:nvPicPr>
        <p:blipFill>
          <a:blip r:embed="rId5"/>
          <a:stretch>
            <a:fillRect/>
          </a:stretch>
        </p:blipFill>
        <p:spPr>
          <a:xfrm>
            <a:off x="287941" y="1817116"/>
            <a:ext cx="3056762" cy="4075683"/>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3344704" y="1817116"/>
            <a:ext cx="5409830" cy="4057372"/>
          </a:xfrm>
          <a:prstGeom prst="rect">
            <a:avLst/>
          </a:prstGeom>
        </p:spPr>
      </p:pic>
      <p:pic>
        <p:nvPicPr>
          <p:cNvPr id="12" name="Picture 11"/>
          <p:cNvPicPr>
            <a:picLocks noChangeAspect="1"/>
          </p:cNvPicPr>
          <p:nvPr/>
        </p:nvPicPr>
        <p:blipFill>
          <a:blip r:embed="rId8"/>
          <a:stretch>
            <a:fillRect/>
          </a:stretch>
        </p:blipFill>
        <p:spPr>
          <a:xfrm>
            <a:off x="8613680" y="1815342"/>
            <a:ext cx="3210718" cy="4059146"/>
          </a:xfrm>
          <a:prstGeom prst="rect">
            <a:avLst/>
          </a:prstGeom>
        </p:spPr>
      </p:pic>
    </p:spTree>
    <p:custDataLst>
      <p:tags r:id="rId1"/>
    </p:custDataLst>
    <p:extLst>
      <p:ext uri="{BB962C8B-B14F-4D97-AF65-F5344CB8AC3E}">
        <p14:creationId xmlns:p14="http://schemas.microsoft.com/office/powerpoint/2010/main" val="4565568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796914" cy="646331"/>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Challenges and Response: USTs</a:t>
            </a:r>
            <a:endParaRPr lang="en-US" sz="3600" b="1" dirty="0">
              <a:solidFill>
                <a:schemeClr val="bg1"/>
              </a:solidFill>
              <a:latin typeface="Calisto MT" panose="02040603050505030304" pitchFamily="18" charset="0"/>
            </a:endParaRPr>
          </a:p>
        </p:txBody>
      </p:sp>
      <p:pic>
        <p:nvPicPr>
          <p:cNvPr id="7" name="Picture 6"/>
          <p:cNvPicPr>
            <a:picLocks noChangeAspect="1"/>
          </p:cNvPicPr>
          <p:nvPr/>
        </p:nvPicPr>
        <p:blipFill>
          <a:blip r:embed="rId5"/>
          <a:stretch>
            <a:fillRect/>
          </a:stretch>
        </p:blipFill>
        <p:spPr>
          <a:xfrm>
            <a:off x="1813622" y="1446212"/>
            <a:ext cx="9066212" cy="480903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48289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796914" cy="646331"/>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Western KY: Candle Factory &amp; Pilgrims Pride</a:t>
            </a:r>
            <a:endParaRPr lang="en-US" sz="3600" b="1" dirty="0">
              <a:solidFill>
                <a:schemeClr val="bg1"/>
              </a:solidFill>
              <a:latin typeface="Calisto MT" panose="02040603050505030304" pitchFamily="18" charset="0"/>
            </a:endParaRPr>
          </a:p>
        </p:txBody>
      </p:sp>
      <p:pic>
        <p:nvPicPr>
          <p:cNvPr id="5" name="Picture 4"/>
          <p:cNvPicPr>
            <a:picLocks noChangeAspect="1"/>
          </p:cNvPicPr>
          <p:nvPr/>
        </p:nvPicPr>
        <p:blipFill>
          <a:blip r:embed="rId5"/>
          <a:stretch>
            <a:fillRect/>
          </a:stretch>
        </p:blipFill>
        <p:spPr>
          <a:xfrm>
            <a:off x="110836" y="1699233"/>
            <a:ext cx="6389162" cy="3804234"/>
          </a:xfrm>
          <a:prstGeom prst="rect">
            <a:avLst/>
          </a:prstGeom>
        </p:spPr>
      </p:pic>
      <p:pic>
        <p:nvPicPr>
          <p:cNvPr id="6" name="Picture 5"/>
          <p:cNvPicPr>
            <a:picLocks noChangeAspect="1"/>
          </p:cNvPicPr>
          <p:nvPr/>
        </p:nvPicPr>
        <p:blipFill>
          <a:blip r:embed="rId6"/>
          <a:stretch>
            <a:fillRect/>
          </a:stretch>
        </p:blipFill>
        <p:spPr>
          <a:xfrm>
            <a:off x="5739384" y="1699233"/>
            <a:ext cx="6389162" cy="3792041"/>
          </a:xfrm>
          <a:prstGeom prst="rect">
            <a:avLst/>
          </a:prstGeom>
        </p:spPr>
      </p:pic>
    </p:spTree>
    <p:custDataLst>
      <p:tags r:id="rId1"/>
    </p:custDataLst>
    <p:extLst>
      <p:ext uri="{BB962C8B-B14F-4D97-AF65-F5344CB8AC3E}">
        <p14:creationId xmlns:p14="http://schemas.microsoft.com/office/powerpoint/2010/main" val="2761132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8" name="TextBox 7"/>
          <p:cNvSpPr txBox="1"/>
          <p:nvPr/>
        </p:nvSpPr>
        <p:spPr>
          <a:xfrm>
            <a:off x="1204586" y="154300"/>
            <a:ext cx="10796914" cy="646331"/>
          </a:xfrm>
          <a:prstGeom prst="rect">
            <a:avLst/>
          </a:prstGeom>
          <a:noFill/>
        </p:spPr>
        <p:txBody>
          <a:bodyPr wrap="square" rtlCol="0">
            <a:spAutoFit/>
          </a:bodyPr>
          <a:lstStyle/>
          <a:p>
            <a:pPr algn="ctr"/>
            <a:r>
              <a:rPr lang="en-US" sz="3600" b="1" dirty="0" smtClean="0">
                <a:solidFill>
                  <a:schemeClr val="bg1"/>
                </a:solidFill>
                <a:latin typeface="Calisto MT" panose="02040603050505030304" pitchFamily="18" charset="0"/>
              </a:rPr>
              <a:t>Western KY: Mayfield – Debris Removal</a:t>
            </a:r>
            <a:endParaRPr lang="en-US" sz="3600" b="1" dirty="0">
              <a:solidFill>
                <a:schemeClr val="bg1"/>
              </a:solidFill>
              <a:latin typeface="Calisto MT" panose="02040603050505030304" pitchFamily="18" charset="0"/>
            </a:endParaRPr>
          </a:p>
        </p:txBody>
      </p:sp>
      <p:pic>
        <p:nvPicPr>
          <p:cNvPr id="7" name="Picture 6"/>
          <p:cNvPicPr>
            <a:picLocks noChangeAspect="1"/>
          </p:cNvPicPr>
          <p:nvPr/>
        </p:nvPicPr>
        <p:blipFill>
          <a:blip r:embed="rId5"/>
          <a:stretch>
            <a:fillRect/>
          </a:stretch>
        </p:blipFill>
        <p:spPr>
          <a:xfrm>
            <a:off x="0" y="1547322"/>
            <a:ext cx="6395258" cy="3462828"/>
          </a:xfrm>
          <a:prstGeom prst="rect">
            <a:avLst/>
          </a:prstGeom>
        </p:spPr>
      </p:pic>
      <p:pic>
        <p:nvPicPr>
          <p:cNvPr id="9" name="Picture 8"/>
          <p:cNvPicPr>
            <a:picLocks noChangeAspect="1"/>
          </p:cNvPicPr>
          <p:nvPr/>
        </p:nvPicPr>
        <p:blipFill>
          <a:blip r:embed="rId6"/>
          <a:stretch>
            <a:fillRect/>
          </a:stretch>
        </p:blipFill>
        <p:spPr>
          <a:xfrm>
            <a:off x="5780082" y="2846911"/>
            <a:ext cx="6389162" cy="3487214"/>
          </a:xfrm>
          <a:prstGeom prst="rect">
            <a:avLst/>
          </a:prstGeom>
        </p:spPr>
      </p:pic>
    </p:spTree>
    <p:custDataLst>
      <p:tags r:id="rId1"/>
    </p:custDataLst>
    <p:extLst>
      <p:ext uri="{BB962C8B-B14F-4D97-AF65-F5344CB8AC3E}">
        <p14:creationId xmlns:p14="http://schemas.microsoft.com/office/powerpoint/2010/main" val="3656986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81401" y="553955"/>
            <a:ext cx="8496300" cy="1220112"/>
          </a:xfrm>
        </p:spPr>
        <p:txBody>
          <a:bodyPr>
            <a:normAutofit/>
          </a:bodyPr>
          <a:lstStyle/>
          <a:p>
            <a:r>
              <a:rPr lang="en-US" sz="3200" b="1" dirty="0" smtClean="0">
                <a:solidFill>
                  <a:schemeClr val="bg1"/>
                </a:solidFill>
                <a:latin typeface="Calisto MT" panose="02040603050505030304" pitchFamily="18" charset="0"/>
              </a:rPr>
              <a:t>Department for Environmental </a:t>
            </a:r>
            <a:r>
              <a:rPr lang="en-US" sz="3200" b="1" dirty="0" smtClean="0">
                <a:solidFill>
                  <a:schemeClr val="bg1"/>
                </a:solidFill>
                <a:latin typeface="Calisto MT" panose="02040603050505030304" pitchFamily="18" charset="0"/>
              </a:rPr>
              <a:t>Protection</a:t>
            </a:r>
            <a:br>
              <a:rPr lang="en-US" sz="3200" b="1" dirty="0" smtClean="0">
                <a:solidFill>
                  <a:schemeClr val="bg1"/>
                </a:solidFill>
                <a:latin typeface="Calisto MT" panose="02040603050505030304" pitchFamily="18" charset="0"/>
              </a:rPr>
            </a:br>
            <a:r>
              <a:rPr lang="en-US" sz="3200" b="1" dirty="0" smtClean="0">
                <a:solidFill>
                  <a:schemeClr val="bg1"/>
                </a:solidFill>
                <a:latin typeface="Calisto MT" panose="02040603050505030304" pitchFamily="18" charset="0"/>
              </a:rPr>
              <a:t>Emergency Response Branch</a:t>
            </a:r>
            <a:endParaRPr lang="en-US" sz="3200" b="1" dirty="0">
              <a:solidFill>
                <a:schemeClr val="bg1"/>
              </a:solidFill>
              <a:latin typeface="Calisto MT" panose="02040603050505030304" pitchFamily="18" charset="0"/>
            </a:endParaRPr>
          </a:p>
        </p:txBody>
      </p:sp>
      <p:sp>
        <p:nvSpPr>
          <p:cNvPr id="3" name="Subtitle 2"/>
          <p:cNvSpPr>
            <a:spLocks noGrp="1"/>
          </p:cNvSpPr>
          <p:nvPr>
            <p:ph type="subTitle" idx="1"/>
          </p:nvPr>
        </p:nvSpPr>
        <p:spPr>
          <a:xfrm>
            <a:off x="4084658" y="2469589"/>
            <a:ext cx="7246436" cy="1924441"/>
          </a:xfrm>
          <a:ln w="38100">
            <a:solidFill>
              <a:schemeClr val="bg1"/>
            </a:solidFill>
          </a:ln>
        </p:spPr>
        <p:txBody>
          <a:bodyPr>
            <a:normAutofit fontScale="92500" lnSpcReduction="20000"/>
          </a:bodyPr>
          <a:lstStyle/>
          <a:p>
            <a:endParaRPr lang="en-US" sz="1800" dirty="0" smtClean="0"/>
          </a:p>
          <a:p>
            <a:r>
              <a:rPr lang="en-US" sz="2800" b="1" dirty="0" smtClean="0">
                <a:solidFill>
                  <a:schemeClr val="bg1"/>
                </a:solidFill>
                <a:latin typeface="Calisto MT" panose="02040603050505030304" pitchFamily="18" charset="0"/>
              </a:rPr>
              <a:t>James “Buck” McCloud</a:t>
            </a:r>
          </a:p>
          <a:p>
            <a:r>
              <a:rPr lang="en-US" sz="2800" b="1" dirty="0" smtClean="0">
                <a:solidFill>
                  <a:schemeClr val="bg1"/>
                </a:solidFill>
                <a:latin typeface="Calisto MT" panose="02040603050505030304" pitchFamily="18" charset="0"/>
                <a:hlinkClick r:id="rId3"/>
              </a:rPr>
              <a:t>James.McCloud@ky.gov</a:t>
            </a:r>
            <a:endParaRPr lang="en-US" sz="2800" b="1" dirty="0" smtClean="0">
              <a:solidFill>
                <a:schemeClr val="bg1"/>
              </a:solidFill>
              <a:latin typeface="Calisto MT" panose="02040603050505030304" pitchFamily="18" charset="0"/>
            </a:endParaRPr>
          </a:p>
          <a:p>
            <a:r>
              <a:rPr lang="en-US" sz="2800" b="1" dirty="0" smtClean="0">
                <a:solidFill>
                  <a:schemeClr val="bg1"/>
                </a:solidFill>
                <a:latin typeface="Calisto MT" panose="02040603050505030304" pitchFamily="18" charset="0"/>
              </a:rPr>
              <a:t>C: 606-309-7506</a:t>
            </a:r>
          </a:p>
          <a:p>
            <a:r>
              <a:rPr lang="en-US" sz="2800" b="1" dirty="0" smtClean="0">
                <a:solidFill>
                  <a:schemeClr val="bg1"/>
                </a:solidFill>
                <a:latin typeface="Calisto MT" panose="02040603050505030304" pitchFamily="18" charset="0"/>
              </a:rPr>
              <a:t>Spill Reporting: 800-928-2380</a:t>
            </a:r>
            <a:endParaRPr lang="en-US" sz="2800" b="1" dirty="0">
              <a:solidFill>
                <a:schemeClr val="bg1"/>
              </a:solidFill>
              <a:latin typeface="Calisto MT" panose="0204060305050503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64" y="553955"/>
            <a:ext cx="3055386" cy="2877855"/>
          </a:xfrm>
          <a:prstGeom prst="rect">
            <a:avLst/>
          </a:prstGeom>
        </p:spPr>
      </p:pic>
    </p:spTree>
    <p:custDataLst>
      <p:tags r:id="rId1"/>
    </p:custDataLst>
    <p:extLst>
      <p:ext uri="{BB962C8B-B14F-4D97-AF65-F5344CB8AC3E}">
        <p14:creationId xmlns:p14="http://schemas.microsoft.com/office/powerpoint/2010/main" val="1494349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28969" y="1345400"/>
            <a:ext cx="11721535" cy="5078313"/>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a:t>1978 – Secretary’s Office</a:t>
            </a:r>
          </a:p>
          <a:p>
            <a:pPr algn="ctr"/>
            <a:endParaRPr lang="en-US" sz="3600" b="1" dirty="0"/>
          </a:p>
          <a:p>
            <a:pPr algn="ctr"/>
            <a:r>
              <a:rPr lang="en-US" sz="3600" b="1" dirty="0"/>
              <a:t>1980 – Division of Water / Field Ops</a:t>
            </a:r>
          </a:p>
          <a:p>
            <a:pPr algn="ctr"/>
            <a:endParaRPr lang="en-US" sz="3600" b="1" dirty="0"/>
          </a:p>
          <a:p>
            <a:pPr algn="ctr"/>
            <a:r>
              <a:rPr lang="en-US" sz="3600" b="1" dirty="0"/>
              <a:t>2004 – DEP Commissioners Office</a:t>
            </a:r>
          </a:p>
          <a:p>
            <a:pPr algn="ctr"/>
            <a:endParaRPr lang="en-US" sz="3600" b="1" dirty="0"/>
          </a:p>
          <a:p>
            <a:pPr algn="ctr"/>
            <a:r>
              <a:rPr lang="en-US" sz="3600" b="1" dirty="0"/>
              <a:t>2008 – Division of Environmental Program Support</a:t>
            </a:r>
          </a:p>
          <a:p>
            <a:pPr algn="ctr"/>
            <a:endParaRPr lang="en-US" sz="3600" b="1" dirty="0"/>
          </a:p>
          <a:p>
            <a:pPr algn="ctr"/>
            <a:r>
              <a:rPr lang="en-US" sz="3600" b="1" dirty="0"/>
              <a:t>2018 – Division of Waste Management</a:t>
            </a:r>
          </a:p>
        </p:txBody>
      </p:sp>
      <p:sp>
        <p:nvSpPr>
          <p:cNvPr id="8" name="TextBox 7"/>
          <p:cNvSpPr txBox="1"/>
          <p:nvPr/>
        </p:nvSpPr>
        <p:spPr>
          <a:xfrm>
            <a:off x="1223375" y="82224"/>
            <a:ext cx="10006209" cy="923330"/>
          </a:xfrm>
          <a:prstGeom prst="rect">
            <a:avLst/>
          </a:prstGeom>
          <a:noFill/>
        </p:spPr>
        <p:txBody>
          <a:bodyPr wrap="square" rtlCol="0">
            <a:spAutoFit/>
          </a:bodyPr>
          <a:lstStyle/>
          <a:p>
            <a:pPr algn="ctr"/>
            <a:r>
              <a:rPr lang="en-US" sz="5400" b="1" dirty="0" smtClean="0">
                <a:solidFill>
                  <a:schemeClr val="bg1"/>
                </a:solidFill>
                <a:latin typeface="Calisto MT" panose="02040603050505030304" pitchFamily="18" charset="0"/>
              </a:rPr>
              <a:t>HISTORY</a:t>
            </a:r>
            <a:endParaRPr lang="en-US" sz="5400" b="1" dirty="0">
              <a:solidFill>
                <a:schemeClr val="bg1"/>
              </a:solidFill>
              <a:latin typeface="Calisto MT" panose="02040603050505030304" pitchFamily="18" charset="0"/>
            </a:endParaRPr>
          </a:p>
        </p:txBody>
      </p:sp>
    </p:spTree>
    <p:custDataLst>
      <p:tags r:id="rId1"/>
    </p:custDataLst>
    <p:extLst>
      <p:ext uri="{BB962C8B-B14F-4D97-AF65-F5344CB8AC3E}">
        <p14:creationId xmlns:p14="http://schemas.microsoft.com/office/powerpoint/2010/main" val="2158766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73332" y="1352968"/>
            <a:ext cx="11721535" cy="5262979"/>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4800" b="1" dirty="0" smtClean="0"/>
              <a:t>Establish Contingency Plan</a:t>
            </a:r>
          </a:p>
          <a:p>
            <a:pPr algn="ctr"/>
            <a:r>
              <a:rPr lang="en-US" sz="4800" b="1" dirty="0" smtClean="0"/>
              <a:t>Provide for efficient, coordinated, and effective action to minimize damage to the air, land, and waters of the Commonwealth from </a:t>
            </a:r>
            <a:r>
              <a:rPr lang="en-US" sz="4800" b="1" dirty="0"/>
              <a:t>the release of hazardous substance, pollutant, or contaminant</a:t>
            </a:r>
          </a:p>
          <a:p>
            <a:pPr algn="ctr"/>
            <a:endParaRPr lang="en-US" sz="4800" b="1" dirty="0"/>
          </a:p>
        </p:txBody>
      </p:sp>
      <p:sp>
        <p:nvSpPr>
          <p:cNvPr id="8" name="TextBox 7"/>
          <p:cNvSpPr txBox="1"/>
          <p:nvPr/>
        </p:nvSpPr>
        <p:spPr>
          <a:xfrm>
            <a:off x="1204586" y="154300"/>
            <a:ext cx="10006209" cy="707886"/>
          </a:xfrm>
          <a:prstGeom prst="rect">
            <a:avLst/>
          </a:prstGeom>
          <a:noFill/>
        </p:spPr>
        <p:txBody>
          <a:bodyPr wrap="square" rtlCol="0">
            <a:spAutoFit/>
          </a:bodyPr>
          <a:lstStyle/>
          <a:p>
            <a:pPr algn="ctr"/>
            <a:r>
              <a:rPr lang="en-US" sz="4000" b="1" dirty="0" smtClean="0">
                <a:solidFill>
                  <a:schemeClr val="bg1"/>
                </a:solidFill>
                <a:latin typeface="Calisto MT" panose="02040603050505030304" pitchFamily="18" charset="0"/>
              </a:rPr>
              <a:t>Statutory Authority:  KRS 224.1-400(14)</a:t>
            </a:r>
            <a:endParaRPr lang="en-US" sz="4000" b="1" dirty="0">
              <a:solidFill>
                <a:schemeClr val="bg1"/>
              </a:solidFill>
              <a:latin typeface="Calisto MT" panose="02040603050505030304" pitchFamily="18" charset="0"/>
            </a:endParaRPr>
          </a:p>
        </p:txBody>
      </p:sp>
    </p:spTree>
    <p:custDataLst>
      <p:tags r:id="rId1"/>
    </p:custDataLst>
    <p:extLst>
      <p:ext uri="{BB962C8B-B14F-4D97-AF65-F5344CB8AC3E}">
        <p14:creationId xmlns:p14="http://schemas.microsoft.com/office/powerpoint/2010/main" val="3858825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47758" y="1076090"/>
            <a:ext cx="11721535" cy="563231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a:t>In every case where action required under this section is not being adequately taken or the identity of the person responsible for the release or threatened release is unknown, the cabinet or its agent may contain, remove, or dispose of the HSPC or take any other action consistent with this section, including but not limited to, issuance of an emergency order as provided by KRS 224.10-410 to the person possessing, controlling, or responsible for the release or threatened release as necessary for the protection of the environment and public health, safety, or welfare.</a:t>
            </a:r>
          </a:p>
        </p:txBody>
      </p:sp>
      <p:sp>
        <p:nvSpPr>
          <p:cNvPr id="8" name="TextBox 7"/>
          <p:cNvSpPr txBox="1"/>
          <p:nvPr/>
        </p:nvSpPr>
        <p:spPr>
          <a:xfrm>
            <a:off x="1204586" y="154300"/>
            <a:ext cx="10006209" cy="707886"/>
          </a:xfrm>
          <a:prstGeom prst="rect">
            <a:avLst/>
          </a:prstGeom>
          <a:noFill/>
        </p:spPr>
        <p:txBody>
          <a:bodyPr wrap="square" rtlCol="0">
            <a:spAutoFit/>
          </a:bodyPr>
          <a:lstStyle/>
          <a:p>
            <a:pPr algn="ctr"/>
            <a:r>
              <a:rPr lang="en-US" sz="4000" b="1" dirty="0" smtClean="0">
                <a:solidFill>
                  <a:schemeClr val="bg1"/>
                </a:solidFill>
                <a:latin typeface="Calisto MT" panose="02040603050505030304" pitchFamily="18" charset="0"/>
              </a:rPr>
              <a:t>Statutory Authority:  KRS 224.1-400(14)</a:t>
            </a:r>
            <a:endParaRPr lang="en-US" sz="4000" b="1" dirty="0">
              <a:solidFill>
                <a:schemeClr val="bg1"/>
              </a:solidFill>
              <a:latin typeface="Calisto MT" panose="02040603050505030304" pitchFamily="18" charset="0"/>
            </a:endParaRPr>
          </a:p>
        </p:txBody>
      </p:sp>
    </p:spTree>
    <p:custDataLst>
      <p:tags r:id="rId1"/>
    </p:custDataLst>
    <p:extLst>
      <p:ext uri="{BB962C8B-B14F-4D97-AF65-F5344CB8AC3E}">
        <p14:creationId xmlns:p14="http://schemas.microsoft.com/office/powerpoint/2010/main" val="848737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47758" y="1076090"/>
            <a:ext cx="11721535" cy="707886"/>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4000" b="1" dirty="0" smtClean="0"/>
              <a:t>Energy &amp; Environment Cabinet</a:t>
            </a:r>
            <a:endParaRPr lang="en-US" sz="4000" b="1" dirty="0"/>
          </a:p>
        </p:txBody>
      </p:sp>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Cabinet Organization</a:t>
            </a:r>
            <a:endParaRPr lang="en-US" sz="4400" b="1" dirty="0">
              <a:solidFill>
                <a:schemeClr val="bg1"/>
              </a:solidFill>
              <a:latin typeface="Calisto MT" panose="02040603050505030304" pitchFamily="18" charset="0"/>
            </a:endParaRPr>
          </a:p>
        </p:txBody>
      </p:sp>
      <p:sp>
        <p:nvSpPr>
          <p:cNvPr id="5" name="TextBox 4"/>
          <p:cNvSpPr txBox="1"/>
          <p:nvPr/>
        </p:nvSpPr>
        <p:spPr>
          <a:xfrm>
            <a:off x="247759" y="2153007"/>
            <a:ext cx="5606566" cy="1077218"/>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200" b="1" dirty="0" smtClean="0"/>
              <a:t>Department for </a:t>
            </a:r>
          </a:p>
          <a:p>
            <a:pPr algn="ctr"/>
            <a:r>
              <a:rPr lang="en-US" sz="3200" b="1" dirty="0" smtClean="0"/>
              <a:t>Environmental Protection</a:t>
            </a:r>
            <a:endParaRPr lang="en-US" sz="3200" b="1" dirty="0"/>
          </a:p>
        </p:txBody>
      </p:sp>
      <p:sp>
        <p:nvSpPr>
          <p:cNvPr id="6" name="TextBox 5"/>
          <p:cNvSpPr txBox="1"/>
          <p:nvPr/>
        </p:nvSpPr>
        <p:spPr>
          <a:xfrm>
            <a:off x="6362726" y="2153007"/>
            <a:ext cx="5606567" cy="1077218"/>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200" b="1" dirty="0" smtClean="0"/>
              <a:t>Department of </a:t>
            </a:r>
          </a:p>
          <a:p>
            <a:pPr algn="ctr"/>
            <a:r>
              <a:rPr lang="en-US" sz="3200" b="1" dirty="0" smtClean="0"/>
              <a:t>Natural Resources</a:t>
            </a:r>
            <a:endParaRPr lang="en-US" sz="3200" b="1" dirty="0"/>
          </a:p>
        </p:txBody>
      </p:sp>
      <p:sp>
        <p:nvSpPr>
          <p:cNvPr id="9" name="TextBox 8"/>
          <p:cNvSpPr txBox="1"/>
          <p:nvPr/>
        </p:nvSpPr>
        <p:spPr>
          <a:xfrm>
            <a:off x="247758" y="3610979"/>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Waste Management</a:t>
            </a:r>
            <a:endParaRPr lang="en-US" sz="2400" b="1" dirty="0"/>
          </a:p>
        </p:txBody>
      </p:sp>
      <p:sp>
        <p:nvSpPr>
          <p:cNvPr id="10" name="TextBox 9"/>
          <p:cNvSpPr txBox="1"/>
          <p:nvPr/>
        </p:nvSpPr>
        <p:spPr>
          <a:xfrm>
            <a:off x="247758" y="4255749"/>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Water</a:t>
            </a:r>
            <a:endParaRPr lang="en-US" sz="2400" b="1" dirty="0"/>
          </a:p>
        </p:txBody>
      </p:sp>
      <p:sp>
        <p:nvSpPr>
          <p:cNvPr id="11" name="TextBox 10"/>
          <p:cNvSpPr txBox="1"/>
          <p:nvPr/>
        </p:nvSpPr>
        <p:spPr>
          <a:xfrm>
            <a:off x="6362726" y="3610979"/>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Forestry</a:t>
            </a:r>
            <a:endParaRPr lang="en-US" sz="2400" b="1" dirty="0"/>
          </a:p>
        </p:txBody>
      </p:sp>
      <p:sp>
        <p:nvSpPr>
          <p:cNvPr id="12" name="TextBox 11"/>
          <p:cNvSpPr txBox="1"/>
          <p:nvPr/>
        </p:nvSpPr>
        <p:spPr>
          <a:xfrm>
            <a:off x="6362726" y="4255749"/>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Oil &amp; Gas</a:t>
            </a:r>
            <a:endParaRPr lang="en-US" sz="2400" b="1" dirty="0"/>
          </a:p>
        </p:txBody>
      </p:sp>
      <p:sp>
        <p:nvSpPr>
          <p:cNvPr id="13" name="TextBox 12"/>
          <p:cNvSpPr txBox="1"/>
          <p:nvPr/>
        </p:nvSpPr>
        <p:spPr>
          <a:xfrm>
            <a:off x="247758" y="4900519"/>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Air Quality</a:t>
            </a:r>
            <a:endParaRPr lang="en-US" sz="2400" b="1" dirty="0"/>
          </a:p>
        </p:txBody>
      </p:sp>
      <p:sp>
        <p:nvSpPr>
          <p:cNvPr id="14" name="TextBox 13"/>
          <p:cNvSpPr txBox="1"/>
          <p:nvPr/>
        </p:nvSpPr>
        <p:spPr>
          <a:xfrm>
            <a:off x="6362726" y="4900519"/>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Mine Reclamation Enforcement</a:t>
            </a:r>
            <a:endParaRPr lang="en-US" sz="2400" b="1" dirty="0"/>
          </a:p>
        </p:txBody>
      </p:sp>
      <p:sp>
        <p:nvSpPr>
          <p:cNvPr id="15" name="TextBox 14"/>
          <p:cNvSpPr txBox="1"/>
          <p:nvPr/>
        </p:nvSpPr>
        <p:spPr>
          <a:xfrm>
            <a:off x="247758" y="5545289"/>
            <a:ext cx="5606567" cy="830997"/>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Environmental Program Support (DEP Lab)</a:t>
            </a:r>
            <a:endParaRPr lang="en-US" sz="2400" b="1" dirty="0"/>
          </a:p>
        </p:txBody>
      </p:sp>
    </p:spTree>
    <p:custDataLst>
      <p:tags r:id="rId1"/>
    </p:custDataLst>
    <p:extLst>
      <p:ext uri="{BB962C8B-B14F-4D97-AF65-F5344CB8AC3E}">
        <p14:creationId xmlns:p14="http://schemas.microsoft.com/office/powerpoint/2010/main" val="670427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707303" y="1440518"/>
            <a:ext cx="7000767" cy="707886"/>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4000" b="1" dirty="0" smtClean="0"/>
              <a:t>Energy &amp; Environment Cabinet</a:t>
            </a:r>
            <a:endParaRPr lang="en-US" sz="4000" b="1" dirty="0"/>
          </a:p>
        </p:txBody>
      </p:sp>
      <p:sp>
        <p:nvSpPr>
          <p:cNvPr id="8" name="TextBox 7"/>
          <p:cNvSpPr txBox="1"/>
          <p:nvPr/>
        </p:nvSpPr>
        <p:spPr>
          <a:xfrm>
            <a:off x="1204586" y="154300"/>
            <a:ext cx="10006209" cy="769441"/>
          </a:xfrm>
          <a:prstGeom prst="rect">
            <a:avLst/>
          </a:prstGeom>
          <a:noFill/>
        </p:spPr>
        <p:txBody>
          <a:bodyPr wrap="square" rtlCol="0">
            <a:spAutoFit/>
          </a:bodyPr>
          <a:lstStyle/>
          <a:p>
            <a:pPr algn="ctr"/>
            <a:r>
              <a:rPr lang="en-US" sz="4400" b="1" dirty="0" smtClean="0">
                <a:solidFill>
                  <a:schemeClr val="bg1"/>
                </a:solidFill>
                <a:latin typeface="Calisto MT" panose="02040603050505030304" pitchFamily="18" charset="0"/>
              </a:rPr>
              <a:t>Organization</a:t>
            </a:r>
            <a:endParaRPr lang="en-US" sz="4400" b="1" dirty="0">
              <a:solidFill>
                <a:schemeClr val="bg1"/>
              </a:solidFill>
              <a:latin typeface="Calisto MT" panose="02040603050505030304" pitchFamily="18" charset="0"/>
            </a:endParaRPr>
          </a:p>
        </p:txBody>
      </p:sp>
      <p:sp>
        <p:nvSpPr>
          <p:cNvPr id="5" name="TextBox 4"/>
          <p:cNvSpPr txBox="1"/>
          <p:nvPr/>
        </p:nvSpPr>
        <p:spPr>
          <a:xfrm>
            <a:off x="3404405" y="2771065"/>
            <a:ext cx="5606566" cy="1077218"/>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200" b="1" dirty="0" smtClean="0"/>
              <a:t>Department for </a:t>
            </a:r>
          </a:p>
          <a:p>
            <a:pPr algn="ctr"/>
            <a:r>
              <a:rPr lang="en-US" sz="3200" b="1" dirty="0" smtClean="0"/>
              <a:t>Environmental Protection</a:t>
            </a:r>
            <a:endParaRPr lang="en-US" sz="3200" b="1" dirty="0"/>
          </a:p>
        </p:txBody>
      </p:sp>
      <p:sp>
        <p:nvSpPr>
          <p:cNvPr id="9" name="TextBox 8"/>
          <p:cNvSpPr txBox="1"/>
          <p:nvPr/>
        </p:nvSpPr>
        <p:spPr>
          <a:xfrm>
            <a:off x="3404404" y="4369402"/>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Division of Waste Management</a:t>
            </a:r>
            <a:endParaRPr lang="en-US" sz="2400" b="1" dirty="0"/>
          </a:p>
        </p:txBody>
      </p:sp>
      <p:sp>
        <p:nvSpPr>
          <p:cNvPr id="10" name="TextBox 9"/>
          <p:cNvSpPr txBox="1"/>
          <p:nvPr/>
        </p:nvSpPr>
        <p:spPr>
          <a:xfrm>
            <a:off x="3404404" y="5368504"/>
            <a:ext cx="5606567" cy="461665"/>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2400" b="1" dirty="0" smtClean="0"/>
              <a:t>Emergency Response Branch</a:t>
            </a:r>
            <a:endParaRPr lang="en-US" sz="2400" b="1" dirty="0"/>
          </a:p>
        </p:txBody>
      </p:sp>
    </p:spTree>
    <p:custDataLst>
      <p:tags r:id="rId1"/>
    </p:custDataLst>
    <p:extLst>
      <p:ext uri="{BB962C8B-B14F-4D97-AF65-F5344CB8AC3E}">
        <p14:creationId xmlns:p14="http://schemas.microsoft.com/office/powerpoint/2010/main" val="3984040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3" y="82224"/>
            <a:ext cx="969953" cy="913595"/>
          </a:xfrm>
          <a:prstGeom prst="rect">
            <a:avLst/>
          </a:prstGeom>
        </p:spPr>
      </p:pic>
      <p:sp>
        <p:nvSpPr>
          <p:cNvPr id="7" name="TextBox 6"/>
          <p:cNvSpPr txBox="1"/>
          <p:nvPr/>
        </p:nvSpPr>
        <p:spPr>
          <a:xfrm>
            <a:off x="247757" y="1561865"/>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Coordinate </a:t>
            </a:r>
            <a:r>
              <a:rPr lang="en-US" sz="3600" b="1" dirty="0"/>
              <a:t>response to environmental emergency</a:t>
            </a:r>
          </a:p>
        </p:txBody>
      </p:sp>
      <p:sp>
        <p:nvSpPr>
          <p:cNvPr id="8" name="TextBox 7"/>
          <p:cNvSpPr txBox="1"/>
          <p:nvPr/>
        </p:nvSpPr>
        <p:spPr>
          <a:xfrm>
            <a:off x="1204586" y="154300"/>
            <a:ext cx="10006209" cy="707886"/>
          </a:xfrm>
          <a:prstGeom prst="rect">
            <a:avLst/>
          </a:prstGeom>
          <a:noFill/>
        </p:spPr>
        <p:txBody>
          <a:bodyPr wrap="square" rtlCol="0">
            <a:spAutoFit/>
          </a:bodyPr>
          <a:lstStyle/>
          <a:p>
            <a:pPr algn="ctr"/>
            <a:r>
              <a:rPr lang="en-US" sz="4000" b="1" dirty="0" smtClean="0">
                <a:solidFill>
                  <a:schemeClr val="bg1"/>
                </a:solidFill>
                <a:latin typeface="Calisto MT" panose="02040603050505030304" pitchFamily="18" charset="0"/>
              </a:rPr>
              <a:t>Responsibilities</a:t>
            </a:r>
            <a:endParaRPr lang="en-US" sz="4000" b="1" dirty="0">
              <a:solidFill>
                <a:schemeClr val="bg1"/>
              </a:solidFill>
              <a:latin typeface="Calisto MT" panose="02040603050505030304" pitchFamily="18" charset="0"/>
            </a:endParaRPr>
          </a:p>
        </p:txBody>
      </p:sp>
      <p:sp>
        <p:nvSpPr>
          <p:cNvPr id="5" name="TextBox 4"/>
          <p:cNvSpPr txBox="1"/>
          <p:nvPr/>
        </p:nvSpPr>
        <p:spPr>
          <a:xfrm>
            <a:off x="247757" y="2584709"/>
            <a:ext cx="11721535" cy="646331"/>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Coordinate response to </a:t>
            </a:r>
            <a:r>
              <a:rPr lang="en-US" sz="3600" b="1" dirty="0"/>
              <a:t>natural &amp; man-made disasters</a:t>
            </a:r>
          </a:p>
        </p:txBody>
      </p:sp>
      <p:sp>
        <p:nvSpPr>
          <p:cNvPr id="6" name="TextBox 5"/>
          <p:cNvSpPr txBox="1"/>
          <p:nvPr/>
        </p:nvSpPr>
        <p:spPr>
          <a:xfrm>
            <a:off x="247757" y="3607553"/>
            <a:ext cx="11721535" cy="2308324"/>
          </a:xfrm>
          <a:prstGeom prst="rect">
            <a:avLst/>
          </a:prstGeom>
          <a:gradFill>
            <a:gsLst>
              <a:gs pos="0">
                <a:schemeClr val="accent1">
                  <a:lumMod val="20000"/>
                  <a:lumOff val="80000"/>
                </a:schemeClr>
              </a:gs>
              <a:gs pos="50000">
                <a:schemeClr val="accent1">
                  <a:lumMod val="40000"/>
                  <a:lumOff val="60000"/>
                </a:schemeClr>
              </a:gs>
              <a:gs pos="100000">
                <a:schemeClr val="accent5"/>
              </a:gs>
            </a:gsLst>
            <a:lin ang="5400000" scaled="0"/>
          </a:gradFill>
          <a:scene3d>
            <a:camera prst="orthographicFront"/>
            <a:lightRig rig="threePt" dir="t"/>
          </a:scene3d>
          <a:sp3d>
            <a:bevelT prst="relaxedInset"/>
          </a:sp3d>
        </p:spPr>
        <p:txBody>
          <a:bodyPr wrap="square" rtlCol="0">
            <a:spAutoFit/>
            <a:sp3d extrusionH="57150">
              <a:bevelT w="38100" h="38100" prst="relaxedInset"/>
            </a:sp3d>
          </a:bodyPr>
          <a:lstStyle/>
          <a:p>
            <a:pPr algn="ctr"/>
            <a:r>
              <a:rPr lang="en-US" sz="3600" b="1" dirty="0" smtClean="0"/>
              <a:t>Coordinate response actions with </a:t>
            </a:r>
          </a:p>
          <a:p>
            <a:pPr algn="ctr"/>
            <a:r>
              <a:rPr lang="en-US" sz="3600" b="1" dirty="0"/>
              <a:t>F</a:t>
            </a:r>
            <a:r>
              <a:rPr lang="en-US" sz="3600" b="1" dirty="0" smtClean="0"/>
              <a:t>ederal </a:t>
            </a:r>
          </a:p>
          <a:p>
            <a:pPr algn="ctr"/>
            <a:r>
              <a:rPr lang="en-US" sz="3600" b="1" dirty="0"/>
              <a:t>S</a:t>
            </a:r>
            <a:r>
              <a:rPr lang="en-US" sz="3600" b="1" dirty="0" smtClean="0"/>
              <a:t>tate </a:t>
            </a:r>
          </a:p>
          <a:p>
            <a:pPr algn="ctr"/>
            <a:r>
              <a:rPr lang="en-US" sz="3600" b="1" dirty="0"/>
              <a:t>L</a:t>
            </a:r>
            <a:r>
              <a:rPr lang="en-US" sz="3600" b="1" dirty="0" smtClean="0"/>
              <a:t>ocal </a:t>
            </a:r>
            <a:endParaRPr lang="en-US" sz="3600" b="1" dirty="0"/>
          </a:p>
        </p:txBody>
      </p:sp>
    </p:spTree>
    <p:custDataLst>
      <p:tags r:id="rId1"/>
    </p:custDataLst>
    <p:extLst>
      <p:ext uri="{BB962C8B-B14F-4D97-AF65-F5344CB8AC3E}">
        <p14:creationId xmlns:p14="http://schemas.microsoft.com/office/powerpoint/2010/main" val="30079510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E852A1ECB45B469D04F890888847FA" ma:contentTypeVersion="12" ma:contentTypeDescription="Create a new document." ma:contentTypeScope="" ma:versionID="702612401fb650b01a317dfe228963a6">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33088c3f-8af3-4e26-9eb0-3e53b561538d" targetNamespace="http://schemas.microsoft.com/office/2006/metadata/properties" ma:root="true" ma:fieldsID="03aa72180234dca3cfe9b23197e59675" ns1:_="" ns2:_="" ns3:_="" ns4:_="" ns5:_="">
    <xsd:import namespace="http://schemas.microsoft.com/sharepoint/v3"/>
    <xsd:import namespace="4ffa91fb-a0ff-4ac5-b2db-65c790d184a4"/>
    <xsd:import namespace="http://schemas.microsoft.com/sharepoint.v3"/>
    <xsd:import namespace="http://schemas.microsoft.com/sharepoint/v3/fields"/>
    <xsd:import namespace="33088c3f-8af3-4e26-9eb0-3e53b561538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lcf76f155ced4ddcb4097134ff3c332f" minOccurs="0"/>
                <xsd:element ref="ns5:MediaServiceObjectDetectorVersions" minOccurs="0"/>
                <xsd:element ref="ns5:MediaServiceOCR" minOccurs="0"/>
                <xsd:element ref="ns5:MediaServiceGenerationTime" minOccurs="0"/>
                <xsd:element ref="ns5:MediaServiceEventHashCode" minOccurs="0"/>
                <xsd:element ref="ns5:MediaLengthInSeconds"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4f92fb2-5db2-48ca-88ec-1a25982afe05}" ma:internalName="TaxCatchAllLabel" ma:readOnly="true" ma:showField="CatchAllDataLabel" ma:web="087bbdee-2326-49a7-a923-f0f8b16b6c21">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4f92fb2-5db2-48ca-88ec-1a25982afe05}" ma:internalName="TaxCatchAll" ma:showField="CatchAllData" ma:web="087bbdee-2326-49a7-a923-f0f8b16b6c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088c3f-8af3-4e26-9eb0-3e53b561538d"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MediaServiceDateTaken" ma:index="37"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2023-11-01T18:45:26+00:00</Document_x0020_Creation_x0020_Date>
    <TaxCatchAll xmlns="4ffa91fb-a0ff-4ac5-b2db-65c790d184a4" xsi:nil="true"/>
    <lcf76f155ced4ddcb4097134ff3c332f xmlns="33088c3f-8af3-4e26-9eb0-3e53b561538d">
      <Terms xmlns="http://schemas.microsoft.com/office/infopath/2007/PartnerControls"/>
    </lcf76f155ced4ddcb4097134ff3c332f>
    <TaxKeywordTaxHTField xmlns="4ffa91fb-a0ff-4ac5-b2db-65c790d184a4">
      <Terms xmlns="http://schemas.microsoft.com/office/infopath/2007/PartnerControls"/>
    </TaxKeywordTaxHTField>
    <Language xmlns="http://schemas.microsoft.com/sharepoint/v3">English</Language>
    <j747ac98061d40f0aa7bd47e1db5675d xmlns="4ffa91fb-a0ff-4ac5-b2db-65c790d184a4">
      <Terms xmlns="http://schemas.microsoft.com/office/infopath/2007/PartnerControls"/>
    </j747ac98061d40f0aa7bd47e1db5675d>
    <_Source xmlns="http://schemas.microsoft.com/sharepoint/v3/fields" xsi:nil="true"/>
    <External_x0020_Contributor xmlns="4ffa91fb-a0ff-4ac5-b2db-65c790d184a4"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documentManagement>
</p:properties>
</file>

<file path=customXml/itemProps1.xml><?xml version="1.0" encoding="utf-8"?>
<ds:datastoreItem xmlns:ds="http://schemas.openxmlformats.org/officeDocument/2006/customXml" ds:itemID="{4A4AE619-FAB2-42D3-8A8C-828984E79BD4}"/>
</file>

<file path=customXml/itemProps2.xml><?xml version="1.0" encoding="utf-8"?>
<ds:datastoreItem xmlns:ds="http://schemas.openxmlformats.org/officeDocument/2006/customXml" ds:itemID="{4E5A2601-7266-412E-BCE6-257075D4C76F}"/>
</file>

<file path=customXml/itemProps3.xml><?xml version="1.0" encoding="utf-8"?>
<ds:datastoreItem xmlns:ds="http://schemas.openxmlformats.org/officeDocument/2006/customXml" ds:itemID="{BEA7F1BD-C5ED-48BA-93E6-361FFEBBE609}"/>
</file>

<file path=customXml/itemProps4.xml><?xml version="1.0" encoding="utf-8"?>
<ds:datastoreItem xmlns:ds="http://schemas.openxmlformats.org/officeDocument/2006/customXml" ds:itemID="{86EE5BA9-A8FE-4303-BB91-11C869B8945A}"/>
</file>

<file path=docProps/app.xml><?xml version="1.0" encoding="utf-8"?>
<Properties xmlns="http://schemas.openxmlformats.org/officeDocument/2006/extended-properties" xmlns:vt="http://schemas.openxmlformats.org/officeDocument/2006/docPropsVTypes">
  <Template>TM04033919[[fn=Circuit]]</Template>
  <TotalTime>920</TotalTime>
  <Words>2837</Words>
  <Application>Microsoft Office PowerPoint</Application>
  <PresentationFormat>Widescreen</PresentationFormat>
  <Paragraphs>351</Paragraphs>
  <Slides>37</Slides>
  <Notes>33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Calisto MT</vt:lpstr>
      <vt:lpstr>Symbol</vt:lpstr>
      <vt:lpstr>Times New Roman</vt:lpstr>
      <vt:lpstr>1_Office Theme</vt:lpstr>
      <vt:lpstr>Department for Environmental Protection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for Environmental Protection Emergency Response Branch</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Response Branch Overview</dc:title>
  <dc:creator>McCloud, James B (EEC)</dc:creator>
  <cp:lastModifiedBy>McCloud, James B (EEC)</cp:lastModifiedBy>
  <cp:revision>62</cp:revision>
  <dcterms:created xsi:type="dcterms:W3CDTF">2022-10-26T18:28:24Z</dcterms:created>
  <dcterms:modified xsi:type="dcterms:W3CDTF">2023-11-01T22:43:34Z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Document_x0020_Type">
    <vt:lpwstr/>
  </property>
  <property fmtid="{D5CDD505-2E9C-101B-9397-08002B2CF9AE}" pid="4" name="MediaServiceImageTags">
    <vt:lpwstr/>
  </property>
  <property fmtid="{D5CDD505-2E9C-101B-9397-08002B2CF9AE}" pid="5" name="ContentTypeId">
    <vt:lpwstr>0x010100C5E852A1ECB45B469D04F890888847FA</vt:lpwstr>
  </property>
  <property fmtid="{D5CDD505-2E9C-101B-9397-08002B2CF9AE}" pid="6" name="e3f09c3df709400db2417a7161762d62">
    <vt:lpwstr/>
  </property>
  <property fmtid="{D5CDD505-2E9C-101B-9397-08002B2CF9AE}" pid="7" name="EPA_x0020_Subject">
    <vt:lpwstr/>
  </property>
  <property fmtid="{D5CDD505-2E9C-101B-9397-08002B2CF9AE}" pid="8" name="EPA Subject">
    <vt:lpwstr/>
  </property>
  <property fmtid="{D5CDD505-2E9C-101B-9397-08002B2CF9AE}" pid="9" name="Document Type">
    <vt:lpwstr/>
  </property>
</Properties>
</file>