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9" r:id="rId1"/>
  </p:sldMasterIdLst>
  <p:notesMasterIdLst>
    <p:notesMasterId r:id="rId45"/>
  </p:notesMasterIdLst>
  <p:handoutMasterIdLst>
    <p:handoutMasterId r:id="rId46"/>
  </p:handoutMasterIdLst>
  <p:sldIdLst>
    <p:sldId id="256" r:id="rId2"/>
    <p:sldId id="341" r:id="rId3"/>
    <p:sldId id="301" r:id="rId4"/>
    <p:sldId id="342" r:id="rId5"/>
    <p:sldId id="343" r:id="rId6"/>
    <p:sldId id="302" r:id="rId7"/>
    <p:sldId id="344" r:id="rId8"/>
    <p:sldId id="345" r:id="rId9"/>
    <p:sldId id="346" r:id="rId10"/>
    <p:sldId id="347" r:id="rId11"/>
    <p:sldId id="289" r:id="rId12"/>
    <p:sldId id="312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339" r:id="rId21"/>
    <p:sldId id="340" r:id="rId22"/>
    <p:sldId id="313" r:id="rId23"/>
    <p:sldId id="314" r:id="rId24"/>
    <p:sldId id="317" r:id="rId25"/>
    <p:sldId id="318" r:id="rId26"/>
    <p:sldId id="319" r:id="rId27"/>
    <p:sldId id="321" r:id="rId28"/>
    <p:sldId id="322" r:id="rId29"/>
    <p:sldId id="323" r:id="rId30"/>
    <p:sldId id="324" r:id="rId31"/>
    <p:sldId id="325" r:id="rId32"/>
    <p:sldId id="357" r:id="rId33"/>
    <p:sldId id="327" r:id="rId34"/>
    <p:sldId id="328" r:id="rId35"/>
    <p:sldId id="356" r:id="rId36"/>
    <p:sldId id="348" r:id="rId37"/>
    <p:sldId id="349" r:id="rId38"/>
    <p:sldId id="350" r:id="rId39"/>
    <p:sldId id="351" r:id="rId40"/>
    <p:sldId id="353" r:id="rId41"/>
    <p:sldId id="354" r:id="rId42"/>
    <p:sldId id="315" r:id="rId43"/>
    <p:sldId id="355" r:id="rId44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CCFF"/>
    <a:srgbClr val="0066FF"/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25D0F-073C-431A-BAEC-CAE37597426F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8C9D4F3-0C31-4C68-9CD2-8898EFA3414A}">
      <dgm:prSet phldrT="[Text]"/>
      <dgm:spPr>
        <a:solidFill>
          <a:srgbClr val="3399FF"/>
        </a:solidFill>
      </dgm:spPr>
      <dgm:t>
        <a:bodyPr/>
        <a:lstStyle/>
        <a:p>
          <a:r>
            <a:rPr lang="en-US" dirty="0"/>
            <a:t>Sample</a:t>
          </a:r>
        </a:p>
      </dgm:t>
    </dgm:pt>
    <dgm:pt modelId="{B96F46E9-4977-40AD-AA54-72F5969D1118}" type="parTrans" cxnId="{0AF52EDF-0436-4BC7-90FB-74F43D904490}">
      <dgm:prSet/>
      <dgm:spPr/>
      <dgm:t>
        <a:bodyPr/>
        <a:lstStyle/>
        <a:p>
          <a:endParaRPr lang="en-US"/>
        </a:p>
      </dgm:t>
    </dgm:pt>
    <dgm:pt modelId="{C4BC479B-E442-45C9-803A-FADBB76236D6}" type="sibTrans" cxnId="{0AF52EDF-0436-4BC7-90FB-74F43D904490}">
      <dgm:prSet/>
      <dgm:spPr/>
      <dgm:t>
        <a:bodyPr/>
        <a:lstStyle/>
        <a:p>
          <a:endParaRPr lang="en-US"/>
        </a:p>
      </dgm:t>
    </dgm:pt>
    <dgm:pt modelId="{2F56BAC3-5CD7-46B0-B0C1-047D8BA96258}">
      <dgm:prSet phldrT="[Text]"/>
      <dgm:spPr>
        <a:solidFill>
          <a:srgbClr val="3399FF"/>
        </a:solidFill>
      </dgm:spPr>
      <dgm:t>
        <a:bodyPr/>
        <a:lstStyle/>
        <a:p>
          <a:r>
            <a:rPr lang="en-US" dirty="0"/>
            <a:t>Analyze</a:t>
          </a:r>
        </a:p>
      </dgm:t>
    </dgm:pt>
    <dgm:pt modelId="{D9B72FE3-BF44-41AD-A0C0-64D15E45A4EF}" type="parTrans" cxnId="{A5FA866A-F35B-4F4A-AD36-E85E2F453D9E}">
      <dgm:prSet/>
      <dgm:spPr/>
      <dgm:t>
        <a:bodyPr/>
        <a:lstStyle/>
        <a:p>
          <a:endParaRPr lang="en-US"/>
        </a:p>
      </dgm:t>
    </dgm:pt>
    <dgm:pt modelId="{B0D170C6-8598-4151-A9DE-4C34C6941D02}" type="sibTrans" cxnId="{A5FA866A-F35B-4F4A-AD36-E85E2F453D9E}">
      <dgm:prSet/>
      <dgm:spPr/>
      <dgm:t>
        <a:bodyPr/>
        <a:lstStyle/>
        <a:p>
          <a:endParaRPr lang="en-US"/>
        </a:p>
      </dgm:t>
    </dgm:pt>
    <dgm:pt modelId="{6D08899F-164D-458B-A221-748F6C709E60}">
      <dgm:prSet phldrT="[Text]"/>
      <dgm:spPr>
        <a:solidFill>
          <a:srgbClr val="3399FF"/>
        </a:solidFill>
      </dgm:spPr>
      <dgm:t>
        <a:bodyPr/>
        <a:lstStyle/>
        <a:p>
          <a:r>
            <a:rPr lang="en-US" dirty="0"/>
            <a:t>Model</a:t>
          </a:r>
        </a:p>
      </dgm:t>
    </dgm:pt>
    <dgm:pt modelId="{161537BD-18F5-4540-BCED-BFCD71C53883}" type="parTrans" cxnId="{7FAB7949-655F-440C-BF46-4843C40C9BAB}">
      <dgm:prSet/>
      <dgm:spPr/>
      <dgm:t>
        <a:bodyPr/>
        <a:lstStyle/>
        <a:p>
          <a:endParaRPr lang="en-US"/>
        </a:p>
      </dgm:t>
    </dgm:pt>
    <dgm:pt modelId="{001D30B2-E963-4C0C-BEB3-5C022C9E055A}" type="sibTrans" cxnId="{7FAB7949-655F-440C-BF46-4843C40C9BAB}">
      <dgm:prSet/>
      <dgm:spPr/>
      <dgm:t>
        <a:bodyPr/>
        <a:lstStyle/>
        <a:p>
          <a:endParaRPr lang="en-US"/>
        </a:p>
      </dgm:t>
    </dgm:pt>
    <dgm:pt modelId="{F1B6B210-48B9-4D76-BDD8-7FA4C656C36E}">
      <dgm:prSet phldrT="[Text]"/>
      <dgm:spPr>
        <a:solidFill>
          <a:srgbClr val="3399FF"/>
        </a:solidFill>
      </dgm:spPr>
      <dgm:t>
        <a:bodyPr/>
        <a:lstStyle/>
        <a:p>
          <a:r>
            <a:rPr lang="en-US" dirty="0"/>
            <a:t>Report</a:t>
          </a:r>
        </a:p>
      </dgm:t>
    </dgm:pt>
    <dgm:pt modelId="{BAD3C97D-1FC7-44C4-B747-A092CC54742F}" type="parTrans" cxnId="{0A4EBBCA-FF0E-4533-B62A-0A41C98BDF60}">
      <dgm:prSet/>
      <dgm:spPr/>
      <dgm:t>
        <a:bodyPr/>
        <a:lstStyle/>
        <a:p>
          <a:endParaRPr lang="en-US"/>
        </a:p>
      </dgm:t>
    </dgm:pt>
    <dgm:pt modelId="{B8FF336F-5B84-4B85-820D-EC44661A77E9}" type="sibTrans" cxnId="{0A4EBBCA-FF0E-4533-B62A-0A41C98BDF60}">
      <dgm:prSet/>
      <dgm:spPr/>
      <dgm:t>
        <a:bodyPr/>
        <a:lstStyle/>
        <a:p>
          <a:endParaRPr lang="en-US"/>
        </a:p>
      </dgm:t>
    </dgm:pt>
    <dgm:pt modelId="{41BC889A-FA95-47EA-BF3A-A2D149132009}">
      <dgm:prSet phldrT="[Text]"/>
      <dgm:spPr>
        <a:solidFill>
          <a:srgbClr val="3399FF"/>
        </a:solidFill>
      </dgm:spPr>
      <dgm:t>
        <a:bodyPr/>
        <a:lstStyle/>
        <a:p>
          <a:r>
            <a:rPr lang="en-US" dirty="0"/>
            <a:t>Plan</a:t>
          </a:r>
        </a:p>
      </dgm:t>
    </dgm:pt>
    <dgm:pt modelId="{238EF738-9644-466C-A857-8D40A68F0C94}" type="parTrans" cxnId="{72AD13A4-273D-4EF1-87D1-E5F87B43618B}">
      <dgm:prSet/>
      <dgm:spPr/>
      <dgm:t>
        <a:bodyPr/>
        <a:lstStyle/>
        <a:p>
          <a:endParaRPr lang="en-US"/>
        </a:p>
      </dgm:t>
    </dgm:pt>
    <dgm:pt modelId="{342F6DC1-5047-486F-BF89-220752D7D4A8}" type="sibTrans" cxnId="{72AD13A4-273D-4EF1-87D1-E5F87B43618B}">
      <dgm:prSet/>
      <dgm:spPr/>
      <dgm:t>
        <a:bodyPr/>
        <a:lstStyle/>
        <a:p>
          <a:endParaRPr lang="en-US"/>
        </a:p>
      </dgm:t>
    </dgm:pt>
    <dgm:pt modelId="{A6FE9CD0-15FE-43E0-92D1-2BC789187951}" type="pres">
      <dgm:prSet presAssocID="{50825D0F-073C-431A-BAEC-CAE3759742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AAB310-2DCA-4D0D-BAD4-B792A1100CC8}" type="pres">
      <dgm:prSet presAssocID="{41BC889A-FA95-47EA-BF3A-A2D149132009}" presName="node" presStyleLbl="node1" presStyleIdx="0" presStyleCnt="5" custScaleX="1014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DE8B1-A856-43A4-9336-120BB876AF2F}" type="pres">
      <dgm:prSet presAssocID="{342F6DC1-5047-486F-BF89-220752D7D4A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211B942-3F1C-4614-89F9-9CC4633B2AD1}" type="pres">
      <dgm:prSet presAssocID="{342F6DC1-5047-486F-BF89-220752D7D4A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E56A05-B40F-49CA-9745-DA5D03E41015}" type="pres">
      <dgm:prSet presAssocID="{D8C9D4F3-0C31-4C68-9CD2-8898EFA3414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5A27-704F-4E7B-B81F-73F635979DB2}" type="pres">
      <dgm:prSet presAssocID="{C4BC479B-E442-45C9-803A-FADBB76236D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88C2C5E5-F82B-479A-9DF1-705AFB40D308}" type="pres">
      <dgm:prSet presAssocID="{C4BC479B-E442-45C9-803A-FADBB76236D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D04682AD-D17F-4EBE-8C14-6ACD6FAE185E}" type="pres">
      <dgm:prSet presAssocID="{2F56BAC3-5CD7-46B0-B0C1-047D8BA962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082AB-3EF5-4FF1-9E1E-F507B2A544EC}" type="pres">
      <dgm:prSet presAssocID="{B0D170C6-8598-4151-A9DE-4C34C6941D0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DF9905-6670-4B8C-865E-586E99D6B77B}" type="pres">
      <dgm:prSet presAssocID="{B0D170C6-8598-4151-A9DE-4C34C6941D0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A4269BC-C60F-427F-AD07-3474B7E1A52E}" type="pres">
      <dgm:prSet presAssocID="{6D08899F-164D-458B-A221-748F6C709E6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DBD84-C57F-4C8A-B6AC-B893CB7F4C4B}" type="pres">
      <dgm:prSet presAssocID="{001D30B2-E963-4C0C-BEB3-5C022C9E055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631FAA-FD3B-48D1-BE7C-A0A8B8A101E5}" type="pres">
      <dgm:prSet presAssocID="{001D30B2-E963-4C0C-BEB3-5C022C9E055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AC399A72-A243-4D94-ACB1-CF0AB33DFBAD}" type="pres">
      <dgm:prSet presAssocID="{F1B6B210-48B9-4D76-BDD8-7FA4C656C36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A746C-130E-44A0-B500-C64E622A29D7}" type="pres">
      <dgm:prSet presAssocID="{B8FF336F-5B84-4B85-820D-EC44661A77E9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48DB978-2B23-4AE6-8A21-A3DC6F0C1FAB}" type="pres">
      <dgm:prSet presAssocID="{B8FF336F-5B84-4B85-820D-EC44661A77E9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B78BFB7D-A6C9-4DD1-9700-48FB84AECDEC}" type="presOf" srcId="{001D30B2-E963-4C0C-BEB3-5C022C9E055A}" destId="{24631FAA-FD3B-48D1-BE7C-A0A8B8A101E5}" srcOrd="1" destOrd="0" presId="urn:microsoft.com/office/officeart/2005/8/layout/cycle2"/>
    <dgm:cxn modelId="{B1819564-CA8E-4DC7-99FB-FEFAB8B97D62}" type="presOf" srcId="{D8C9D4F3-0C31-4C68-9CD2-8898EFA3414A}" destId="{60E56A05-B40F-49CA-9745-DA5D03E41015}" srcOrd="0" destOrd="0" presId="urn:microsoft.com/office/officeart/2005/8/layout/cycle2"/>
    <dgm:cxn modelId="{9DECC61F-7E96-4B90-A718-93D9985773BA}" type="presOf" srcId="{6D08899F-164D-458B-A221-748F6C709E60}" destId="{0A4269BC-C60F-427F-AD07-3474B7E1A52E}" srcOrd="0" destOrd="0" presId="urn:microsoft.com/office/officeart/2005/8/layout/cycle2"/>
    <dgm:cxn modelId="{72AD13A4-273D-4EF1-87D1-E5F87B43618B}" srcId="{50825D0F-073C-431A-BAEC-CAE37597426F}" destId="{41BC889A-FA95-47EA-BF3A-A2D149132009}" srcOrd="0" destOrd="0" parTransId="{238EF738-9644-466C-A857-8D40A68F0C94}" sibTransId="{342F6DC1-5047-486F-BF89-220752D7D4A8}"/>
    <dgm:cxn modelId="{35D61B29-A90C-4D82-A3F0-009BE6C5F79C}" type="presOf" srcId="{342F6DC1-5047-486F-BF89-220752D7D4A8}" destId="{1211B942-3F1C-4614-89F9-9CC4633B2AD1}" srcOrd="1" destOrd="0" presId="urn:microsoft.com/office/officeart/2005/8/layout/cycle2"/>
    <dgm:cxn modelId="{0AF52EDF-0436-4BC7-90FB-74F43D904490}" srcId="{50825D0F-073C-431A-BAEC-CAE37597426F}" destId="{D8C9D4F3-0C31-4C68-9CD2-8898EFA3414A}" srcOrd="1" destOrd="0" parTransId="{B96F46E9-4977-40AD-AA54-72F5969D1118}" sibTransId="{C4BC479B-E442-45C9-803A-FADBB76236D6}"/>
    <dgm:cxn modelId="{DC71245D-46EC-4706-BE2D-700E35EE788E}" type="presOf" srcId="{342F6DC1-5047-486F-BF89-220752D7D4A8}" destId="{148DE8B1-A856-43A4-9336-120BB876AF2F}" srcOrd="0" destOrd="0" presId="urn:microsoft.com/office/officeart/2005/8/layout/cycle2"/>
    <dgm:cxn modelId="{E9C4AA4F-C32A-4C45-B84C-B91874092919}" type="presOf" srcId="{B8FF336F-5B84-4B85-820D-EC44661A77E9}" destId="{A48DB978-2B23-4AE6-8A21-A3DC6F0C1FAB}" srcOrd="1" destOrd="0" presId="urn:microsoft.com/office/officeart/2005/8/layout/cycle2"/>
    <dgm:cxn modelId="{7FAB7949-655F-440C-BF46-4843C40C9BAB}" srcId="{50825D0F-073C-431A-BAEC-CAE37597426F}" destId="{6D08899F-164D-458B-A221-748F6C709E60}" srcOrd="3" destOrd="0" parTransId="{161537BD-18F5-4540-BCED-BFCD71C53883}" sibTransId="{001D30B2-E963-4C0C-BEB3-5C022C9E055A}"/>
    <dgm:cxn modelId="{569ABABC-705C-452A-A64C-7239D310B376}" type="presOf" srcId="{001D30B2-E963-4C0C-BEB3-5C022C9E055A}" destId="{D5CDBD84-C57F-4C8A-B6AC-B893CB7F4C4B}" srcOrd="0" destOrd="0" presId="urn:microsoft.com/office/officeart/2005/8/layout/cycle2"/>
    <dgm:cxn modelId="{55F78CCD-ED57-4E39-A5C3-EA136B83CE0E}" type="presOf" srcId="{2F56BAC3-5CD7-46B0-B0C1-047D8BA96258}" destId="{D04682AD-D17F-4EBE-8C14-6ACD6FAE185E}" srcOrd="0" destOrd="0" presId="urn:microsoft.com/office/officeart/2005/8/layout/cycle2"/>
    <dgm:cxn modelId="{D10C7EAB-A99C-43D5-BEFD-EE29F0893F5B}" type="presOf" srcId="{F1B6B210-48B9-4D76-BDD8-7FA4C656C36E}" destId="{AC399A72-A243-4D94-ACB1-CF0AB33DFBAD}" srcOrd="0" destOrd="0" presId="urn:microsoft.com/office/officeart/2005/8/layout/cycle2"/>
    <dgm:cxn modelId="{E46C8611-CAD3-4112-95C7-5BC95AC4CE53}" type="presOf" srcId="{C4BC479B-E442-45C9-803A-FADBB76236D6}" destId="{BE675A27-704F-4E7B-B81F-73F635979DB2}" srcOrd="0" destOrd="0" presId="urn:microsoft.com/office/officeart/2005/8/layout/cycle2"/>
    <dgm:cxn modelId="{35702347-83E4-46F7-B21E-2C35FAB1F259}" type="presOf" srcId="{B0D170C6-8598-4151-A9DE-4C34C6941D02}" destId="{128082AB-3EF5-4FF1-9E1E-F507B2A544EC}" srcOrd="0" destOrd="0" presId="urn:microsoft.com/office/officeart/2005/8/layout/cycle2"/>
    <dgm:cxn modelId="{94537758-5124-46AD-B45B-9EB47BF3491B}" type="presOf" srcId="{C4BC479B-E442-45C9-803A-FADBB76236D6}" destId="{88C2C5E5-F82B-479A-9DF1-705AFB40D308}" srcOrd="1" destOrd="0" presId="urn:microsoft.com/office/officeart/2005/8/layout/cycle2"/>
    <dgm:cxn modelId="{1618D9B5-CE52-4D1C-B26E-2C3A3ED017DB}" type="presOf" srcId="{B8FF336F-5B84-4B85-820D-EC44661A77E9}" destId="{620A746C-130E-44A0-B500-C64E622A29D7}" srcOrd="0" destOrd="0" presId="urn:microsoft.com/office/officeart/2005/8/layout/cycle2"/>
    <dgm:cxn modelId="{557ADED7-AE66-4858-90AB-0D2B4F64B22C}" type="presOf" srcId="{50825D0F-073C-431A-BAEC-CAE37597426F}" destId="{A6FE9CD0-15FE-43E0-92D1-2BC789187951}" srcOrd="0" destOrd="0" presId="urn:microsoft.com/office/officeart/2005/8/layout/cycle2"/>
    <dgm:cxn modelId="{0A4EBBCA-FF0E-4533-B62A-0A41C98BDF60}" srcId="{50825D0F-073C-431A-BAEC-CAE37597426F}" destId="{F1B6B210-48B9-4D76-BDD8-7FA4C656C36E}" srcOrd="4" destOrd="0" parTransId="{BAD3C97D-1FC7-44C4-B747-A092CC54742F}" sibTransId="{B8FF336F-5B84-4B85-820D-EC44661A77E9}"/>
    <dgm:cxn modelId="{96B22BAA-CA8C-4A58-B988-B6FBF64B8E9D}" type="presOf" srcId="{41BC889A-FA95-47EA-BF3A-A2D149132009}" destId="{66AAB310-2DCA-4D0D-BAD4-B792A1100CC8}" srcOrd="0" destOrd="0" presId="urn:microsoft.com/office/officeart/2005/8/layout/cycle2"/>
    <dgm:cxn modelId="{A5FA866A-F35B-4F4A-AD36-E85E2F453D9E}" srcId="{50825D0F-073C-431A-BAEC-CAE37597426F}" destId="{2F56BAC3-5CD7-46B0-B0C1-047D8BA96258}" srcOrd="2" destOrd="0" parTransId="{D9B72FE3-BF44-41AD-A0C0-64D15E45A4EF}" sibTransId="{B0D170C6-8598-4151-A9DE-4C34C6941D02}"/>
    <dgm:cxn modelId="{8F6C1399-D69E-4D6C-98FC-6057FF07415C}" type="presOf" srcId="{B0D170C6-8598-4151-A9DE-4C34C6941D02}" destId="{56DF9905-6670-4B8C-865E-586E99D6B77B}" srcOrd="1" destOrd="0" presId="urn:microsoft.com/office/officeart/2005/8/layout/cycle2"/>
    <dgm:cxn modelId="{C80B76DF-155E-4C70-8365-A5F39F57B7E0}" type="presParOf" srcId="{A6FE9CD0-15FE-43E0-92D1-2BC789187951}" destId="{66AAB310-2DCA-4D0D-BAD4-B792A1100CC8}" srcOrd="0" destOrd="0" presId="urn:microsoft.com/office/officeart/2005/8/layout/cycle2"/>
    <dgm:cxn modelId="{1C503883-1F65-4CF8-B205-028F3F69077C}" type="presParOf" srcId="{A6FE9CD0-15FE-43E0-92D1-2BC789187951}" destId="{148DE8B1-A856-43A4-9336-120BB876AF2F}" srcOrd="1" destOrd="0" presId="urn:microsoft.com/office/officeart/2005/8/layout/cycle2"/>
    <dgm:cxn modelId="{ACEF5333-C453-4587-A6C3-B279FE910D26}" type="presParOf" srcId="{148DE8B1-A856-43A4-9336-120BB876AF2F}" destId="{1211B942-3F1C-4614-89F9-9CC4633B2AD1}" srcOrd="0" destOrd="0" presId="urn:microsoft.com/office/officeart/2005/8/layout/cycle2"/>
    <dgm:cxn modelId="{EE01D966-B4B3-4ECD-9E55-3A28131D5232}" type="presParOf" srcId="{A6FE9CD0-15FE-43E0-92D1-2BC789187951}" destId="{60E56A05-B40F-49CA-9745-DA5D03E41015}" srcOrd="2" destOrd="0" presId="urn:microsoft.com/office/officeart/2005/8/layout/cycle2"/>
    <dgm:cxn modelId="{2164AAF5-5F50-4FEE-B7F4-29A6B1E357AA}" type="presParOf" srcId="{A6FE9CD0-15FE-43E0-92D1-2BC789187951}" destId="{BE675A27-704F-4E7B-B81F-73F635979DB2}" srcOrd="3" destOrd="0" presId="urn:microsoft.com/office/officeart/2005/8/layout/cycle2"/>
    <dgm:cxn modelId="{8D482B90-3D5B-4180-9584-FA5E0BB86669}" type="presParOf" srcId="{BE675A27-704F-4E7B-B81F-73F635979DB2}" destId="{88C2C5E5-F82B-479A-9DF1-705AFB40D308}" srcOrd="0" destOrd="0" presId="urn:microsoft.com/office/officeart/2005/8/layout/cycle2"/>
    <dgm:cxn modelId="{D9027321-32E6-42DE-BB49-37A65D845335}" type="presParOf" srcId="{A6FE9CD0-15FE-43E0-92D1-2BC789187951}" destId="{D04682AD-D17F-4EBE-8C14-6ACD6FAE185E}" srcOrd="4" destOrd="0" presId="urn:microsoft.com/office/officeart/2005/8/layout/cycle2"/>
    <dgm:cxn modelId="{8C02F421-D884-4204-9AC5-19E5D0A853D3}" type="presParOf" srcId="{A6FE9CD0-15FE-43E0-92D1-2BC789187951}" destId="{128082AB-3EF5-4FF1-9E1E-F507B2A544EC}" srcOrd="5" destOrd="0" presId="urn:microsoft.com/office/officeart/2005/8/layout/cycle2"/>
    <dgm:cxn modelId="{C4211B88-69A3-4747-927F-734F3830195C}" type="presParOf" srcId="{128082AB-3EF5-4FF1-9E1E-F507B2A544EC}" destId="{56DF9905-6670-4B8C-865E-586E99D6B77B}" srcOrd="0" destOrd="0" presId="urn:microsoft.com/office/officeart/2005/8/layout/cycle2"/>
    <dgm:cxn modelId="{00A4A78A-A42F-463F-B6CF-801F73366E04}" type="presParOf" srcId="{A6FE9CD0-15FE-43E0-92D1-2BC789187951}" destId="{0A4269BC-C60F-427F-AD07-3474B7E1A52E}" srcOrd="6" destOrd="0" presId="urn:microsoft.com/office/officeart/2005/8/layout/cycle2"/>
    <dgm:cxn modelId="{A3337F63-5921-4A59-AFC3-34DAA74515C4}" type="presParOf" srcId="{A6FE9CD0-15FE-43E0-92D1-2BC789187951}" destId="{D5CDBD84-C57F-4C8A-B6AC-B893CB7F4C4B}" srcOrd="7" destOrd="0" presId="urn:microsoft.com/office/officeart/2005/8/layout/cycle2"/>
    <dgm:cxn modelId="{996F7882-19A3-4A0B-A329-9803BC396C2F}" type="presParOf" srcId="{D5CDBD84-C57F-4C8A-B6AC-B893CB7F4C4B}" destId="{24631FAA-FD3B-48D1-BE7C-A0A8B8A101E5}" srcOrd="0" destOrd="0" presId="urn:microsoft.com/office/officeart/2005/8/layout/cycle2"/>
    <dgm:cxn modelId="{690C0486-9CE5-4F3A-88A7-6E7A7063A9D8}" type="presParOf" srcId="{A6FE9CD0-15FE-43E0-92D1-2BC789187951}" destId="{AC399A72-A243-4D94-ACB1-CF0AB33DFBAD}" srcOrd="8" destOrd="0" presId="urn:microsoft.com/office/officeart/2005/8/layout/cycle2"/>
    <dgm:cxn modelId="{5A15F843-6FED-4489-A267-CA52579C9FEA}" type="presParOf" srcId="{A6FE9CD0-15FE-43E0-92D1-2BC789187951}" destId="{620A746C-130E-44A0-B500-C64E622A29D7}" srcOrd="9" destOrd="0" presId="urn:microsoft.com/office/officeart/2005/8/layout/cycle2"/>
    <dgm:cxn modelId="{21527E40-F62E-4D5C-B5FB-49F59787001C}" type="presParOf" srcId="{620A746C-130E-44A0-B500-C64E622A29D7}" destId="{A48DB978-2B23-4AE6-8A21-A3DC6F0C1F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5E858A7-49B3-4A9C-94C8-91B329FE7EF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14F9380-DCA5-48EC-9753-0EE2B1A51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9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4FA9935-074D-4D90-9B5D-C5ACF4B2F07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FEC5E67-08A9-4E43-92C6-8D9C4DF9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5E091-2B2E-47DA-96B7-92641621FA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4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F3908-978F-4FB0-AC43-2B183D0695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0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153150" cy="3462337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521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6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4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19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176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0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2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37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37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7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9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8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7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8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7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0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06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7.jpeg"/><Relationship Id="rId9" Type="http://schemas.microsoft.com/office/2007/relationships/diagramDrawing" Target="../diagrams/drawin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ORSANCO Spill Response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Regional Response Team 4 Meeting</a:t>
            </a:r>
          </a:p>
          <a:p>
            <a:r>
              <a:rPr lang="en-US" sz="2800" dirty="0" smtClean="0"/>
              <a:t>October 31 - November 1-2, 2023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1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Aquatic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85524"/>
            <a:ext cx="8534400" cy="4525963"/>
          </a:xfrm>
        </p:spPr>
        <p:txBody>
          <a:bodyPr/>
          <a:lstStyle/>
          <a:p>
            <a:r>
              <a:rPr lang="en-US" dirty="0" smtClean="0"/>
              <a:t>Over 130 fish species identified in the Ohio River </a:t>
            </a:r>
          </a:p>
          <a:p>
            <a:r>
              <a:rPr lang="en-US" dirty="0" smtClean="0"/>
              <a:t>Collect fish and bug population data yearly</a:t>
            </a:r>
            <a:endParaRPr lang="en-US" dirty="0"/>
          </a:p>
        </p:txBody>
      </p:sp>
      <p:pic>
        <p:nvPicPr>
          <p:cNvPr id="4" name="Picture 5" descr="C:\Documents and Settings\rtewes\My Documents\My Pictures\FISHING PIX\2010 PIX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52" y="3559727"/>
            <a:ext cx="4572065" cy="31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pic>
        <p:nvPicPr>
          <p:cNvPr id="7" name="Content Placeholder 6" descr="Deep H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4197" y="224764"/>
            <a:ext cx="2673337" cy="250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pic>
        <p:nvPicPr>
          <p:cNvPr id="8" name="Picture 3" descr="Z:\305b\2016\2015 Pool Report Data.gif"/>
          <p:cNvPicPr>
            <a:picLocks noChangeArrowheads="1"/>
          </p:cNvPicPr>
          <p:nvPr/>
        </p:nvPicPr>
        <p:blipFill rotWithShape="1">
          <a:blip r:embed="rId4" cstate="print"/>
          <a:srcRect r="4595"/>
          <a:stretch/>
        </p:blipFill>
        <p:spPr bwMode="auto">
          <a:xfrm>
            <a:off x="5019361" y="3041387"/>
            <a:ext cx="7070366" cy="3172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Oval 8"/>
          <p:cNvSpPr/>
          <p:nvPr/>
        </p:nvSpPr>
        <p:spPr>
          <a:xfrm>
            <a:off x="9291484" y="3658048"/>
            <a:ext cx="392364" cy="8899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in Spill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38299"/>
            <a:ext cx="9613861" cy="35993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Planning and Preparedness</a:t>
            </a:r>
          </a:p>
          <a:p>
            <a:r>
              <a:rPr lang="en-US" sz="2800" dirty="0" smtClean="0"/>
              <a:t>Communications</a:t>
            </a:r>
          </a:p>
          <a:p>
            <a:r>
              <a:rPr lang="en-US" sz="2800" dirty="0" smtClean="0"/>
              <a:t>Time-of-Travel Modeling</a:t>
            </a:r>
          </a:p>
          <a:p>
            <a:r>
              <a:rPr lang="en-US" sz="2800" dirty="0" smtClean="0"/>
              <a:t>Water Quality Monitoring</a:t>
            </a:r>
          </a:p>
          <a:p>
            <a:r>
              <a:rPr lang="en-US" sz="2800" dirty="0" smtClean="0"/>
              <a:t>Analytical Support </a:t>
            </a:r>
            <a:endParaRPr lang="en-US" sz="2800" dirty="0"/>
          </a:p>
        </p:txBody>
      </p:sp>
      <p:pic>
        <p:nvPicPr>
          <p:cNvPr id="4" name="Picture 5" descr="C:\Documents and Settings\jerry\Desktop\KY River Spill\EPA Photos\MVC-005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724" y="4615660"/>
            <a:ext cx="2867025" cy="2151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6" descr="C:\Documents and Settings\jerry\Desktop\KY River Spill\EPA Photos\0332179-R1-040-1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358" y="3167860"/>
            <a:ext cx="1955870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0967" r="17420"/>
          <a:stretch/>
        </p:blipFill>
        <p:spPr>
          <a:xfrm>
            <a:off x="8371554" y="1418014"/>
            <a:ext cx="2854654" cy="2917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935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Facilitating Emergency Response Preparedness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76215" y="2332038"/>
            <a:ext cx="8229600" cy="4060948"/>
          </a:xfrm>
        </p:spPr>
        <p:txBody>
          <a:bodyPr/>
          <a:lstStyle/>
          <a:p>
            <a:r>
              <a:rPr lang="en-US" sz="2800" dirty="0"/>
              <a:t>Emergency Response Focus Groups</a:t>
            </a:r>
          </a:p>
          <a:p>
            <a:pPr lvl="1"/>
            <a:r>
              <a:rPr lang="en-US" dirty="0" smtClean="0"/>
              <a:t>Engage federal/state/local ER personnel</a:t>
            </a:r>
          </a:p>
          <a:p>
            <a:pPr lvl="1"/>
            <a:r>
              <a:rPr lang="en-US" dirty="0" smtClean="0"/>
              <a:t>Upper Ohio (Marietta)</a:t>
            </a:r>
          </a:p>
          <a:p>
            <a:pPr lvl="1"/>
            <a:r>
              <a:rPr lang="en-US" dirty="0" smtClean="0"/>
              <a:t>Greater Cincinnati (Markland pool)</a:t>
            </a:r>
          </a:p>
          <a:p>
            <a:pPr lvl="1"/>
            <a:r>
              <a:rPr lang="en-US" dirty="0" err="1" smtClean="0"/>
              <a:t>Kentuckiana</a:t>
            </a:r>
            <a:r>
              <a:rPr lang="en-US" dirty="0" smtClean="0"/>
              <a:t> (Louisville to Evansville)</a:t>
            </a:r>
          </a:p>
          <a:p>
            <a:pPr lvl="1"/>
            <a:r>
              <a:rPr lang="en-US" dirty="0" smtClean="0"/>
              <a:t>Great Rivers Coordination Group (Paducah)</a:t>
            </a:r>
          </a:p>
          <a:p>
            <a:endParaRPr lang="en-US" sz="2800" dirty="0" smtClean="0"/>
          </a:p>
          <a:p>
            <a:r>
              <a:rPr lang="en-US" sz="2800" dirty="0" smtClean="0"/>
              <a:t>Water </a:t>
            </a:r>
            <a:r>
              <a:rPr lang="en-US" sz="2800" dirty="0"/>
              <a:t>Users Advisory Committee</a:t>
            </a:r>
          </a:p>
          <a:p>
            <a:pPr lvl="1"/>
            <a:r>
              <a:rPr lang="en-US" dirty="0" smtClean="0"/>
              <a:t>Drinking water utilities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51F3EA-0ABD-342A-A88F-63755289E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33" b="8080"/>
          <a:stretch/>
        </p:blipFill>
        <p:spPr>
          <a:xfrm>
            <a:off x="6913332" y="4634528"/>
            <a:ext cx="5167522" cy="21531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13575" r="24" b="2246"/>
          <a:stretch/>
        </p:blipFill>
        <p:spPr>
          <a:xfrm>
            <a:off x="7914096" y="2113019"/>
            <a:ext cx="3491320" cy="25215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8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Communications</a:t>
            </a:r>
            <a:endParaRPr lang="en-US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1834166"/>
            <a:ext cx="8229600" cy="4525963"/>
          </a:xfrm>
        </p:spPr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sz="2800" b="1" dirty="0" smtClean="0"/>
              <a:t>Rotating 24/7 spill duty</a:t>
            </a:r>
          </a:p>
          <a:p>
            <a:pPr lvl="1"/>
            <a:r>
              <a:rPr lang="en-US" sz="2400" b="1" dirty="0" smtClean="0"/>
              <a:t>Receive spill reports via National Response Center (NRC) or direct calls</a:t>
            </a:r>
          </a:p>
          <a:p>
            <a:pPr lvl="1"/>
            <a:endParaRPr lang="en-US" b="1" dirty="0"/>
          </a:p>
          <a:p>
            <a:r>
              <a:rPr lang="en-US" sz="2800" b="1" dirty="0" smtClean="0"/>
              <a:t>Facilitate interstate communication</a:t>
            </a:r>
            <a:endParaRPr lang="en-US" sz="2800" b="1" dirty="0"/>
          </a:p>
          <a:p>
            <a:pPr lvl="1"/>
            <a:r>
              <a:rPr lang="en-US" sz="2400" b="1" dirty="0" smtClean="0"/>
              <a:t>State </a:t>
            </a:r>
            <a:r>
              <a:rPr lang="en-US" sz="2400" b="1" dirty="0"/>
              <a:t>and Federal Agencies</a:t>
            </a:r>
          </a:p>
          <a:p>
            <a:pPr lvl="1"/>
            <a:r>
              <a:rPr lang="en-US" sz="2400" b="1" dirty="0"/>
              <a:t>Drinking Water Intakes</a:t>
            </a:r>
          </a:p>
          <a:p>
            <a:pPr lvl="1"/>
            <a:r>
              <a:rPr lang="en-US" sz="2400" b="1" dirty="0"/>
              <a:t>Industrial Intakes</a:t>
            </a:r>
          </a:p>
          <a:p>
            <a:pPr lvl="1"/>
            <a:r>
              <a:rPr lang="en-US" sz="2400" b="1" dirty="0" smtClean="0"/>
              <a:t>Media / Elected Officials / General Public</a:t>
            </a:r>
            <a:endParaRPr lang="en-US" sz="2400" b="1" dirty="0"/>
          </a:p>
          <a:p>
            <a:endParaRPr lang="en-US" sz="2800" b="1" dirty="0"/>
          </a:p>
        </p:txBody>
      </p:sp>
      <p:pic>
        <p:nvPicPr>
          <p:cNvPr id="7" name="Picture 6" descr="DSC_64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00" y="3570431"/>
            <a:ext cx="327083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4859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Notification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59685" y="2157548"/>
            <a:ext cx="5092927" cy="4551740"/>
          </a:xfrm>
        </p:spPr>
        <p:txBody>
          <a:bodyPr>
            <a:normAutofit/>
          </a:bodyPr>
          <a:lstStyle/>
          <a:p>
            <a:r>
              <a:rPr lang="en-US" dirty="0" smtClean="0"/>
              <a:t>Emergency Response Directory</a:t>
            </a:r>
          </a:p>
          <a:p>
            <a:pPr lvl="1"/>
            <a:r>
              <a:rPr lang="en-US" dirty="0" smtClean="0"/>
              <a:t>State/Federal contacts</a:t>
            </a:r>
          </a:p>
          <a:p>
            <a:pPr lvl="1"/>
            <a:r>
              <a:rPr lang="en-US" dirty="0" smtClean="0"/>
              <a:t>Water utilities</a:t>
            </a:r>
          </a:p>
          <a:p>
            <a:pPr lvl="1"/>
            <a:r>
              <a:rPr lang="en-US" dirty="0" smtClean="0"/>
              <a:t>Key river features</a:t>
            </a:r>
          </a:p>
          <a:p>
            <a:pPr lvl="1"/>
            <a:endParaRPr lang="en-US" sz="900" dirty="0" smtClean="0"/>
          </a:p>
          <a:p>
            <a:r>
              <a:rPr lang="en-US" dirty="0" smtClean="0"/>
              <a:t>Spills Email Distribution List</a:t>
            </a:r>
          </a:p>
          <a:p>
            <a:pPr lvl="1"/>
            <a:endParaRPr lang="en-US" sz="900" dirty="0" smtClean="0"/>
          </a:p>
          <a:p>
            <a:r>
              <a:rPr lang="en-US" dirty="0" smtClean="0"/>
              <a:t>Phone Notifications</a:t>
            </a:r>
          </a:p>
          <a:p>
            <a:pPr lvl="1"/>
            <a:r>
              <a:rPr lang="en-US" dirty="0" smtClean="0"/>
              <a:t>Water utilities and ER agencies</a:t>
            </a:r>
          </a:p>
          <a:p>
            <a:pPr lvl="1"/>
            <a:endParaRPr lang="en-US" sz="900" dirty="0" smtClean="0"/>
          </a:p>
          <a:p>
            <a:r>
              <a:rPr lang="en-US" dirty="0" smtClean="0"/>
              <a:t>Coordinate Calls &amp; Meetings</a:t>
            </a:r>
          </a:p>
          <a:p>
            <a:pPr lvl="1"/>
            <a:r>
              <a:rPr lang="en-US" dirty="0" smtClean="0"/>
              <a:t>Available to coordinate calls when necessary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52" y="753228"/>
            <a:ext cx="4602411" cy="59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4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Questions?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276475" y="2362199"/>
            <a:ext cx="7772400" cy="391477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What?</a:t>
            </a:r>
            <a:endParaRPr lang="en-US" sz="2800" b="1" dirty="0"/>
          </a:p>
          <a:p>
            <a:r>
              <a:rPr lang="en-US" sz="2800" b="1" dirty="0" smtClean="0"/>
              <a:t>Where?</a:t>
            </a:r>
          </a:p>
          <a:p>
            <a:r>
              <a:rPr lang="en-US" sz="2800" b="1" dirty="0" smtClean="0"/>
              <a:t>How much?</a:t>
            </a:r>
          </a:p>
          <a:p>
            <a:r>
              <a:rPr lang="en-US" sz="2800" b="1" dirty="0" smtClean="0"/>
              <a:t>Actions taken?</a:t>
            </a:r>
            <a:endParaRPr lang="en-US" sz="2800" b="1" dirty="0"/>
          </a:p>
          <a:p>
            <a:r>
              <a:rPr lang="en-US" sz="2800" b="1" dirty="0" smtClean="0"/>
              <a:t>Concentration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When will it arrive at </a:t>
            </a:r>
            <a:r>
              <a:rPr lang="en-US" sz="2800" b="1" dirty="0" smtClean="0"/>
              <a:t>downstream intakes?</a:t>
            </a:r>
            <a:endParaRPr lang="en-US" sz="2800" b="1" dirty="0"/>
          </a:p>
          <a:p>
            <a:r>
              <a:rPr lang="en-US" sz="2800" b="1" dirty="0" smtClean="0"/>
              <a:t>How long is the plume?</a:t>
            </a:r>
            <a:endParaRPr lang="en-US" sz="2800" b="1" dirty="0"/>
          </a:p>
        </p:txBody>
      </p:sp>
      <p:pic>
        <p:nvPicPr>
          <p:cNvPr id="6" name="Picture 1" descr="Image may contain: sky, cloud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78741"/>
            <a:ext cx="3551612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Time-of-Travel Modeling</a:t>
            </a:r>
            <a:endParaRPr 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Ohio River Spill Modeling System</a:t>
            </a:r>
          </a:p>
          <a:p>
            <a:pPr lvl="1"/>
            <a:r>
              <a:rPr lang="en-US" sz="2400" dirty="0" smtClean="0"/>
              <a:t>Input date, time, amount, duration, decay</a:t>
            </a:r>
          </a:p>
          <a:p>
            <a:pPr lvl="1"/>
            <a:r>
              <a:rPr lang="en-US" sz="2400" dirty="0" smtClean="0"/>
              <a:t>Uses daily HEC-RAS flow file from NWS</a:t>
            </a:r>
          </a:p>
          <a:p>
            <a:r>
              <a:rPr lang="en-US" sz="2800" dirty="0" smtClean="0"/>
              <a:t>Predicts plume time-of-travel</a:t>
            </a:r>
          </a:p>
          <a:p>
            <a:pPr lvl="1"/>
            <a:r>
              <a:rPr lang="en-US" sz="2400" dirty="0" smtClean="0"/>
              <a:t>Leading edge; peak; trailing edge</a:t>
            </a:r>
          </a:p>
          <a:p>
            <a:r>
              <a:rPr lang="en-US" sz="2800" dirty="0" smtClean="0"/>
              <a:t>Estimates pollutant concentration </a:t>
            </a:r>
          </a:p>
          <a:p>
            <a:r>
              <a:rPr lang="en-US" sz="2800" dirty="0" smtClean="0"/>
              <a:t>Utilized to:</a:t>
            </a:r>
          </a:p>
          <a:p>
            <a:pPr lvl="1"/>
            <a:r>
              <a:rPr lang="en-US" sz="2400" dirty="0" smtClean="0"/>
              <a:t>Inform water utilities and others of spill location</a:t>
            </a:r>
          </a:p>
          <a:p>
            <a:pPr lvl="1"/>
            <a:r>
              <a:rPr lang="en-US" sz="2400" dirty="0" smtClean="0"/>
              <a:t>Inform sampling crews where to monitor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785" y="3367729"/>
            <a:ext cx="4680182" cy="2013896"/>
          </a:xfrm>
          <a:prstGeom prst="rect">
            <a:avLst/>
          </a:prstGeom>
          <a:ln w="1206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0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On-River Spill Tracking</a:t>
            </a: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Water quality sampling to track plume</a:t>
            </a:r>
          </a:p>
          <a:p>
            <a:pPr lvl="1"/>
            <a:r>
              <a:rPr lang="en-US" sz="2400" b="1" dirty="0"/>
              <a:t>Shore-based (access points, locks &amp; dams)</a:t>
            </a:r>
          </a:p>
          <a:p>
            <a:pPr lvl="1"/>
            <a:r>
              <a:rPr lang="en-US" sz="2400" b="1" dirty="0"/>
              <a:t>Boat-based (safety limitations) </a:t>
            </a:r>
          </a:p>
          <a:p>
            <a:r>
              <a:rPr lang="en-US" sz="2800" b="1" dirty="0"/>
              <a:t>Provide coordination of multi-agency sampling efforts</a:t>
            </a:r>
          </a:p>
          <a:p>
            <a:r>
              <a:rPr lang="en-US" sz="2800" b="1" dirty="0"/>
              <a:t>Available Resources</a:t>
            </a:r>
          </a:p>
          <a:p>
            <a:pPr lvl="1"/>
            <a:r>
              <a:rPr lang="en-US" sz="2400" b="1" dirty="0"/>
              <a:t>Boats – flow-through monitoring </a:t>
            </a:r>
          </a:p>
          <a:p>
            <a:pPr lvl="1"/>
            <a:r>
              <a:rPr lang="en-US" sz="2400" b="1" dirty="0"/>
              <a:t>Multi-parameter datasondes</a:t>
            </a:r>
          </a:p>
          <a:p>
            <a:pPr lvl="1"/>
            <a:r>
              <a:rPr lang="en-US" sz="2400" b="1" dirty="0"/>
              <a:t>Water and sediment samplers</a:t>
            </a:r>
          </a:p>
          <a:p>
            <a:pPr lvl="1"/>
            <a:r>
              <a:rPr lang="en-US" sz="2400" b="1" dirty="0" err="1"/>
              <a:t>Flourometers</a:t>
            </a:r>
            <a:endParaRPr lang="en-US" sz="2400" b="1" dirty="0"/>
          </a:p>
          <a:p>
            <a:pPr lvl="1"/>
            <a:r>
              <a:rPr lang="en-US" sz="2400" b="1" dirty="0"/>
              <a:t>Biological sampling </a:t>
            </a:r>
          </a:p>
        </p:txBody>
      </p:sp>
      <p:pic>
        <p:nvPicPr>
          <p:cNvPr id="6" name="Picture 2" descr="\\HULKSTOR\HulkstorII\Public info\Images\Bac T pics\BacT Samp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4963" y="4210049"/>
            <a:ext cx="3738981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5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Detection Monitoring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242988"/>
            <a:ext cx="7696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Organics Detection System (ODS)</a:t>
            </a:r>
          </a:p>
          <a:p>
            <a:pPr lvl="1"/>
            <a:r>
              <a:rPr lang="en-US" sz="2400" dirty="0" smtClean="0"/>
              <a:t>Daily analysis of water samples for volatile organic compounds for </a:t>
            </a:r>
            <a:r>
              <a:rPr lang="en-US" sz="2400" b="1" u="sng" dirty="0" smtClean="0"/>
              <a:t>spill detection</a:t>
            </a:r>
          </a:p>
          <a:p>
            <a:pPr lvl="1"/>
            <a:r>
              <a:rPr lang="en-US" sz="2400" dirty="0" smtClean="0"/>
              <a:t>16 stations (13 mainstem + 4 </a:t>
            </a:r>
            <a:r>
              <a:rPr lang="en-US" sz="2400" dirty="0" err="1" smtClean="0"/>
              <a:t>tribs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thousands of compounds</a:t>
            </a:r>
          </a:p>
          <a:p>
            <a:pPr lvl="1"/>
            <a:r>
              <a:rPr lang="en-US" sz="2400" dirty="0" smtClean="0"/>
              <a:t>Calibrated for 30 VOCs</a:t>
            </a:r>
          </a:p>
          <a:p>
            <a:pPr lvl="1"/>
            <a:endParaRPr lang="en-US" sz="800" dirty="0" smtClean="0"/>
          </a:p>
          <a:p>
            <a:r>
              <a:rPr lang="en-US" sz="2800" dirty="0" smtClean="0"/>
              <a:t>Provide coordination of laboratory services</a:t>
            </a:r>
          </a:p>
          <a:p>
            <a:pPr lvl="1"/>
            <a:r>
              <a:rPr lang="en-US" sz="2400" dirty="0" smtClean="0"/>
              <a:t>Within ODS network</a:t>
            </a:r>
          </a:p>
          <a:p>
            <a:pPr lvl="1"/>
            <a:r>
              <a:rPr lang="en-US" sz="2400" dirty="0" smtClean="0"/>
              <a:t>Contract laboratories</a:t>
            </a:r>
            <a:endParaRPr lang="en-US" sz="2400" dirty="0"/>
          </a:p>
        </p:txBody>
      </p:sp>
      <p:pic>
        <p:nvPicPr>
          <p:cNvPr id="4" name="Picture 3" descr="CMS 5000syte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0826" y="2752725"/>
            <a:ext cx="1504181" cy="3657600"/>
          </a:xfrm>
          <a:prstGeom prst="rect">
            <a:avLst/>
          </a:prstGeom>
        </p:spPr>
      </p:pic>
      <p:pic>
        <p:nvPicPr>
          <p:cNvPr id="5" name="Picture 2" descr="O:\PROGRAM 345 ODS UPGRADE AND RENOVATION\ODS RENOVATION PHOTOS\Louisville\LouisvilleThermo_oi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045565"/>
            <a:ext cx="2819400" cy="21359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305675" y="4188679"/>
            <a:ext cx="304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Kalinga" pitchFamily="34" charset="0"/>
                <a:cs typeface="Kalinga" pitchFamily="34" charset="0"/>
              </a:rPr>
              <a:t>Gas Chromatograph Mass Spectrometer</a:t>
            </a:r>
          </a:p>
        </p:txBody>
      </p:sp>
    </p:spTree>
    <p:extLst>
      <p:ext uri="{BB962C8B-B14F-4D97-AF65-F5344CB8AC3E}">
        <p14:creationId xmlns:p14="http://schemas.microsoft.com/office/powerpoint/2010/main" val="16096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981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Organics Detection System Sites</a:t>
            </a:r>
          </a:p>
        </p:txBody>
      </p:sp>
      <p:pic>
        <p:nvPicPr>
          <p:cNvPr id="4" name="Picture 3" descr="2015 O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kern="0" dirty="0">
                <a:solidFill>
                  <a:srgbClr val="0066FF"/>
                </a:solidFill>
              </a:rPr>
              <a:t>Organics Detection System</a:t>
            </a:r>
          </a:p>
        </p:txBody>
      </p:sp>
      <p:sp>
        <p:nvSpPr>
          <p:cNvPr id="6" name="Oval 5"/>
          <p:cNvSpPr/>
          <p:nvPr/>
        </p:nvSpPr>
        <p:spPr>
          <a:xfrm flipV="1">
            <a:off x="6019800" y="2971800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98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ORSANCO?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02413"/>
            <a:ext cx="9613861" cy="3599316"/>
          </a:xfrm>
        </p:spPr>
        <p:txBody>
          <a:bodyPr/>
          <a:lstStyle/>
          <a:p>
            <a:r>
              <a:rPr lang="en-US" dirty="0" smtClean="0"/>
              <a:t>Ohio River Valley Water Sanitation Commission</a:t>
            </a:r>
          </a:p>
          <a:p>
            <a:pPr marL="742950" lvl="2" indent="-342900">
              <a:buClr>
                <a:schemeClr val="hlink"/>
              </a:buClr>
            </a:pPr>
            <a:r>
              <a:rPr lang="en-US" sz="2000" dirty="0" smtClean="0"/>
              <a:t>In 1920s and 1930s the Ohio River was very polluted</a:t>
            </a:r>
          </a:p>
          <a:p>
            <a:pPr marL="742950" lvl="2" indent="-342900">
              <a:buClr>
                <a:schemeClr val="hlink"/>
              </a:buClr>
            </a:pPr>
            <a:r>
              <a:rPr lang="en-US" sz="2000" dirty="0" smtClean="0"/>
              <a:t>Problem was too big for just one city or state to fix</a:t>
            </a:r>
          </a:p>
          <a:p>
            <a:pPr marL="742950" lvl="2" indent="-342900">
              <a:buClr>
                <a:schemeClr val="hlink"/>
              </a:buClr>
            </a:pPr>
            <a:r>
              <a:rPr lang="en-US" sz="2000" dirty="0" smtClean="0"/>
              <a:t>Created ORSANCO in 1948, bringing 8 states together to protect the river</a:t>
            </a:r>
          </a:p>
          <a:p>
            <a:endParaRPr lang="en-US" dirty="0" smtClean="0"/>
          </a:p>
        </p:txBody>
      </p:sp>
      <p:pic>
        <p:nvPicPr>
          <p:cNvPr id="9" name="Picture 4" descr="T:\Templates And Forms\Logos\color_log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374" y="4165600"/>
            <a:ext cx="2284841" cy="1967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Picture1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3505200"/>
            <a:ext cx="4447841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2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ODS Network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322" y="2055445"/>
            <a:ext cx="7604369" cy="4564185"/>
          </a:xfrm>
        </p:spPr>
        <p:txBody>
          <a:bodyPr>
            <a:normAutofit/>
          </a:bodyPr>
          <a:lstStyle/>
          <a:p>
            <a:r>
              <a:rPr lang="en-US" dirty="0"/>
              <a:t>Routine screening and ambient monitoring at intakes</a:t>
            </a:r>
          </a:p>
          <a:p>
            <a:pPr lvl="1"/>
            <a:r>
              <a:rPr lang="en-US" dirty="0"/>
              <a:t>Alert operators of events that may impact treatment</a:t>
            </a:r>
          </a:p>
          <a:p>
            <a:endParaRPr lang="en-US" sz="1000" dirty="0" smtClean="0"/>
          </a:p>
          <a:p>
            <a:r>
              <a:rPr lang="en-US" dirty="0" smtClean="0"/>
              <a:t>Enhanced </a:t>
            </a:r>
            <a:r>
              <a:rPr lang="en-US" dirty="0"/>
              <a:t>monitoring capabilities during spill events</a:t>
            </a:r>
          </a:p>
          <a:p>
            <a:pPr lvl="1"/>
            <a:r>
              <a:rPr lang="en-US" dirty="0"/>
              <a:t>Increase sampling frequency</a:t>
            </a:r>
          </a:p>
          <a:p>
            <a:pPr lvl="1"/>
            <a:r>
              <a:rPr lang="en-US" dirty="0"/>
              <a:t>Perform confirmation analyses</a:t>
            </a:r>
          </a:p>
          <a:p>
            <a:pPr lvl="1"/>
            <a:r>
              <a:rPr lang="en-US" dirty="0"/>
              <a:t>Provide analysis to assist plume tracking</a:t>
            </a:r>
          </a:p>
          <a:p>
            <a:pPr lvl="1"/>
            <a:r>
              <a:rPr lang="en-US" dirty="0"/>
              <a:t>Develop methods for contaminant analysis</a:t>
            </a:r>
          </a:p>
          <a:p>
            <a:endParaRPr lang="en-US" sz="1000" dirty="0" smtClean="0"/>
          </a:p>
          <a:p>
            <a:r>
              <a:rPr lang="en-US" dirty="0" smtClean="0"/>
              <a:t>Foster </a:t>
            </a:r>
            <a:r>
              <a:rPr lang="en-US" dirty="0"/>
              <a:t>improved communications and information sharing among water utilities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7374" y="3860798"/>
            <a:ext cx="3654872" cy="184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130" y="2209800"/>
            <a:ext cx="6504808" cy="4648200"/>
          </a:xfrm>
        </p:spPr>
        <p:txBody>
          <a:bodyPr>
            <a:noAutofit/>
          </a:bodyPr>
          <a:lstStyle/>
          <a:p>
            <a:r>
              <a:rPr lang="en-US" dirty="0"/>
              <a:t>Samples collected and screened daily</a:t>
            </a:r>
          </a:p>
          <a:p>
            <a:pPr lvl="1"/>
            <a:r>
              <a:rPr lang="en-US" dirty="0"/>
              <a:t>Not all plants have ODS operators on weekends</a:t>
            </a:r>
            <a:endParaRPr lang="en-US" sz="900" dirty="0"/>
          </a:p>
          <a:p>
            <a:r>
              <a:rPr lang="en-US" dirty="0"/>
              <a:t>Samples typically from raw water line</a:t>
            </a:r>
          </a:p>
          <a:p>
            <a:pPr lvl="1"/>
            <a:r>
              <a:rPr lang="en-US" dirty="0"/>
              <a:t>Represents water drawn into plant at intake depth</a:t>
            </a:r>
            <a:endParaRPr lang="en-US" sz="900" dirty="0"/>
          </a:p>
          <a:p>
            <a:r>
              <a:rPr lang="en-US" dirty="0"/>
              <a:t>ODS operators notify ORSANCO if detection &gt;2 ppb or distinct observable pattern of low level detections</a:t>
            </a:r>
            <a:endParaRPr lang="en-US" sz="900" dirty="0"/>
          </a:p>
          <a:p>
            <a:r>
              <a:rPr lang="en-US" dirty="0"/>
              <a:t>Approximately 2,000 samples screened monthly from all sites in ODS network</a:t>
            </a:r>
          </a:p>
        </p:txBody>
      </p:sp>
      <p:pic>
        <p:nvPicPr>
          <p:cNvPr id="8" name="Picture 7" descr="purge and trap sparging.jpg"/>
          <p:cNvPicPr>
            <a:picLocks noChangeAspect="1"/>
          </p:cNvPicPr>
          <p:nvPr/>
        </p:nvPicPr>
        <p:blipFill>
          <a:blip r:embed="rId2"/>
          <a:srcRect l="21293" r="9506" b="-1979"/>
          <a:stretch>
            <a:fillRect/>
          </a:stretch>
        </p:blipFill>
        <p:spPr>
          <a:xfrm>
            <a:off x="8036524" y="2209799"/>
            <a:ext cx="3613193" cy="352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Emphasis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2" y="2336872"/>
            <a:ext cx="8023732" cy="3917279"/>
          </a:xfrm>
        </p:spPr>
        <p:txBody>
          <a:bodyPr>
            <a:normAutofit/>
          </a:bodyPr>
          <a:lstStyle/>
          <a:p>
            <a:r>
              <a:rPr lang="en-US" dirty="0" smtClean="0"/>
              <a:t>Reinforce need for quick initial WQ assessment</a:t>
            </a:r>
          </a:p>
          <a:p>
            <a:pPr lvl="1"/>
            <a:r>
              <a:rPr lang="en-US" dirty="0" smtClean="0"/>
              <a:t>Decisions will be made regardless of data availability</a:t>
            </a:r>
          </a:p>
          <a:p>
            <a:pPr lvl="1"/>
            <a:r>
              <a:rPr lang="en-US" dirty="0" smtClean="0"/>
              <a:t>Get screening-level data quickly to decision-makers</a:t>
            </a:r>
          </a:p>
          <a:p>
            <a:endParaRPr lang="en-US" sz="600" dirty="0" smtClean="0"/>
          </a:p>
          <a:p>
            <a:r>
              <a:rPr lang="en-US" dirty="0" smtClean="0"/>
              <a:t>Impacts can extend well beyond point of release</a:t>
            </a:r>
          </a:p>
          <a:p>
            <a:endParaRPr lang="en-US" sz="600" dirty="0" smtClean="0"/>
          </a:p>
          <a:p>
            <a:r>
              <a:rPr lang="en-US" dirty="0" smtClean="0"/>
              <a:t>Organics Detection System Partners</a:t>
            </a:r>
          </a:p>
          <a:p>
            <a:pPr lvl="1"/>
            <a:r>
              <a:rPr lang="en-US" dirty="0" smtClean="0"/>
              <a:t>Can be great resource for quick screening results</a:t>
            </a:r>
          </a:p>
          <a:p>
            <a:pPr lvl="1"/>
            <a:r>
              <a:rPr lang="en-US" dirty="0" smtClean="0"/>
              <a:t>Utility network also helpful to share treatment info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38" y="2146635"/>
            <a:ext cx="2855016" cy="380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4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ORSANCO Role in East Palestine, Ohio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Derailment (February 3, 2023)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2438400" y="6137406"/>
            <a:ext cx="723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b="1" dirty="0">
                <a:latin typeface="+mj-lt"/>
              </a:rPr>
              <a:t>Ohio River Valley Water Sanitation Commission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(ORSANCO)</a:t>
            </a:r>
          </a:p>
        </p:txBody>
      </p:sp>
      <p:pic>
        <p:nvPicPr>
          <p:cNvPr id="14345" name="Picture 9" descr="or_logo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322402" y="5562600"/>
            <a:ext cx="1285875" cy="1179512"/>
          </a:xfrm>
          <a:prstGeom prst="rect">
            <a:avLst/>
          </a:prstGeom>
          <a:noFill/>
        </p:spPr>
      </p:pic>
      <p:pic>
        <p:nvPicPr>
          <p:cNvPr id="5" name="Picture 2" descr="Train Derailment in East Palestine, Ohio: What We Know - The New York Ti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16" y="2149844"/>
            <a:ext cx="6905987" cy="38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830" y="605991"/>
            <a:ext cx="3294305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Initial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46392"/>
            <a:ext cx="7924800" cy="2399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Feb 3, 2023 – Train derails in East Palestine, OH at 20:55</a:t>
            </a:r>
          </a:p>
          <a:p>
            <a:pPr lvl="1"/>
            <a:r>
              <a:rPr lang="en-US" sz="2000" dirty="0" smtClean="0"/>
              <a:t>50 cars derailed (10 </a:t>
            </a:r>
            <a:r>
              <a:rPr lang="en-US" sz="2000" dirty="0" err="1" smtClean="0"/>
              <a:t>haz</a:t>
            </a:r>
            <a:r>
              <a:rPr lang="en-US" sz="2000" dirty="0" smtClean="0"/>
              <a:t> mat tankers)</a:t>
            </a:r>
          </a:p>
          <a:p>
            <a:r>
              <a:rPr lang="en-US" sz="2400" dirty="0"/>
              <a:t>NRC report received </a:t>
            </a:r>
            <a:r>
              <a:rPr lang="en-US" sz="2400" dirty="0" smtClean="0"/>
              <a:t>23:12 </a:t>
            </a:r>
            <a:r>
              <a:rPr lang="en-US" sz="2400" dirty="0"/>
              <a:t>indicating derailed cars on fire</a:t>
            </a:r>
          </a:p>
          <a:p>
            <a:pPr lvl="1"/>
            <a:r>
              <a:rPr lang="en-US" sz="2000" b="1" dirty="0" smtClean="0"/>
              <a:t>POTENTIAL RELEASE </a:t>
            </a:r>
            <a:r>
              <a:rPr lang="en-US" sz="2000" dirty="0" smtClean="0"/>
              <a:t>of </a:t>
            </a:r>
            <a:r>
              <a:rPr lang="en-US" sz="2000" dirty="0"/>
              <a:t>unknown materials</a:t>
            </a:r>
          </a:p>
          <a:p>
            <a:endParaRPr lang="en-US" sz="2400" dirty="0" smtClean="0"/>
          </a:p>
        </p:txBody>
      </p:sp>
      <p:pic>
        <p:nvPicPr>
          <p:cNvPr id="6" name="Picture 2" descr="https://www.wric.com/wp-content/uploads/sites/74/2023/02/6dbdbc2b19e34b0e8371111b478bbddb.jpg?w=1440&amp;h=2048&amp;cro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08" y="1243513"/>
            <a:ext cx="3730625" cy="53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29336" y="6581956"/>
            <a:ext cx="168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Melissa Smith via AP</a:t>
            </a:r>
            <a:endParaRPr lang="en-US" sz="1100" dirty="0"/>
          </a:p>
        </p:txBody>
      </p:sp>
      <p:pic>
        <p:nvPicPr>
          <p:cNvPr id="9" name="Picture 2" descr="Drone video shows train accident, fire in East Palestine, Ohio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86" y="4341444"/>
            <a:ext cx="4357777" cy="24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78" y="631868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Initial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76725"/>
            <a:ext cx="98298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4, 2023 – </a:t>
            </a:r>
          </a:p>
          <a:p>
            <a:pPr lvl="1"/>
            <a:r>
              <a:rPr lang="en-US" sz="2000" dirty="0" smtClean="0"/>
              <a:t>Fire ongoing, but reduced</a:t>
            </a:r>
          </a:p>
          <a:p>
            <a:pPr lvl="1"/>
            <a:r>
              <a:rPr lang="en-US" sz="2000" dirty="0" smtClean="0"/>
              <a:t>5 vinyl chloride tankers derailed (at least 2 engulfed)</a:t>
            </a:r>
          </a:p>
          <a:p>
            <a:pPr lvl="1"/>
            <a:r>
              <a:rPr lang="en-US" sz="2000" dirty="0" smtClean="0"/>
              <a:t>Other hazmat railcars also burned</a:t>
            </a:r>
          </a:p>
          <a:p>
            <a:pPr lvl="1"/>
            <a:r>
              <a:rPr lang="en-US" sz="2000" dirty="0" smtClean="0"/>
              <a:t>Unknown materials/quantities released</a:t>
            </a:r>
          </a:p>
          <a:p>
            <a:pPr lvl="1"/>
            <a:r>
              <a:rPr lang="en-US" sz="2000" dirty="0" smtClean="0"/>
              <a:t>Sulphur Run to Leslie Run impacted by runoff</a:t>
            </a:r>
          </a:p>
          <a:p>
            <a:pPr lvl="1"/>
            <a:r>
              <a:rPr lang="en-US" sz="2000" dirty="0" smtClean="0"/>
              <a:t>Fish kill observed</a:t>
            </a:r>
          </a:p>
          <a:p>
            <a:pPr lvl="1"/>
            <a:r>
              <a:rPr lang="en-US" sz="2000" dirty="0" smtClean="0"/>
              <a:t>Incident location is 19 stream miles to the </a:t>
            </a:r>
            <a:r>
              <a:rPr lang="en-US" sz="2000" dirty="0"/>
              <a:t>O</a:t>
            </a:r>
            <a:r>
              <a:rPr lang="en-US" sz="2000" dirty="0" smtClean="0"/>
              <a:t>hio River</a:t>
            </a:r>
          </a:p>
          <a:p>
            <a:pPr lvl="1"/>
            <a:r>
              <a:rPr lang="en-US" sz="2000" dirty="0" smtClean="0"/>
              <a:t>Enters Ohio River at ORM 39.6</a:t>
            </a:r>
          </a:p>
          <a:p>
            <a:r>
              <a:rPr lang="en-US" sz="2400" dirty="0" smtClean="0"/>
              <a:t>ORSANCO notified water utilities from East Liverpool, OH to Weirton, WV</a:t>
            </a:r>
          </a:p>
          <a:p>
            <a:pPr lvl="1"/>
            <a:r>
              <a:rPr lang="en-US" sz="2000" dirty="0" smtClean="0"/>
              <a:t>Spill report emailed to distribution list</a:t>
            </a:r>
            <a:endParaRPr lang="en-US" sz="2000" dirty="0"/>
          </a:p>
        </p:txBody>
      </p:sp>
      <p:pic>
        <p:nvPicPr>
          <p:cNvPr id="1026" name="Picture 2" descr="https://wehco.media.clients.ellingtoncms.com/imports/adg/photos/203555797_203555387-056535f36f834444b27a23ef5295d2b2_t800.jpg?90232451fbcadccc64a17de7521d859a8f8807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4696"/>
            <a:ext cx="4680324" cy="31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4611" y="5181598"/>
            <a:ext cx="1531189" cy="261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Melissa Smith via AP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915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00" y="623242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Many Unknowns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15" y="1991107"/>
            <a:ext cx="10363200" cy="5600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Feb 5, 2023 – </a:t>
            </a:r>
          </a:p>
          <a:p>
            <a:pPr lvl="1"/>
            <a:r>
              <a:rPr lang="en-US" dirty="0" smtClean="0"/>
              <a:t>Pressure buildup noted in vinyl chloride railcar</a:t>
            </a:r>
          </a:p>
          <a:p>
            <a:pPr lvl="1"/>
            <a:r>
              <a:rPr lang="en-US" dirty="0" smtClean="0"/>
              <a:t>Water quality sampling of nearby creeks underway</a:t>
            </a:r>
          </a:p>
          <a:p>
            <a:pPr marL="0" indent="0">
              <a:buNone/>
            </a:pPr>
            <a:r>
              <a:rPr lang="en-US" dirty="0" smtClean="0"/>
              <a:t>Feb 6, 2023</a:t>
            </a:r>
          </a:p>
          <a:p>
            <a:pPr lvl="1"/>
            <a:r>
              <a:rPr lang="en-US" dirty="0" smtClean="0"/>
              <a:t>Products being transported reported to include: </a:t>
            </a:r>
          </a:p>
          <a:p>
            <a:pPr lvl="2"/>
            <a:r>
              <a:rPr lang="en-US" dirty="0" smtClean="0"/>
              <a:t>Vinyl chloride</a:t>
            </a:r>
          </a:p>
          <a:p>
            <a:pPr lvl="2"/>
            <a:r>
              <a:rPr lang="en-US" dirty="0" smtClean="0"/>
              <a:t>Butyl acrylate</a:t>
            </a:r>
          </a:p>
          <a:p>
            <a:pPr lvl="2"/>
            <a:r>
              <a:rPr lang="en-US" dirty="0" smtClean="0"/>
              <a:t>Benzene residue</a:t>
            </a:r>
          </a:p>
          <a:p>
            <a:pPr lvl="2"/>
            <a:r>
              <a:rPr lang="en-US" dirty="0" smtClean="0"/>
              <a:t>Combustible liquids</a:t>
            </a:r>
          </a:p>
          <a:p>
            <a:pPr lvl="1"/>
            <a:r>
              <a:rPr lang="en-US" dirty="0" smtClean="0"/>
              <a:t>Volumes released unknown</a:t>
            </a:r>
          </a:p>
          <a:p>
            <a:pPr lvl="1"/>
            <a:r>
              <a:rPr lang="en-US" dirty="0" smtClean="0"/>
              <a:t>Unknown if materials will reach the Ohio River</a:t>
            </a:r>
          </a:p>
          <a:p>
            <a:pPr lvl="1"/>
            <a:r>
              <a:rPr lang="en-US" dirty="0" smtClean="0"/>
              <a:t>Weirton, WV ODS station running samples every 2 hours</a:t>
            </a:r>
          </a:p>
        </p:txBody>
      </p:sp>
      <p:sp>
        <p:nvSpPr>
          <p:cNvPr id="4" name="AutoShape 2" descr="EPA lists chemicals released in East Palestine train derailment | 90.5 WE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A man takes photos as a black plume rises over East Palestine, Ohio, as a result of a controlled detonation of a portion of the derailed Norfolk and Southern trains Monday, Feb. 6,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24" y="2656937"/>
            <a:ext cx="4608264" cy="30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24712" y="5745194"/>
            <a:ext cx="1122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Gene J. Puskar / AP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19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02" y="631878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First Detection in Ohio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96074"/>
            <a:ext cx="10394510" cy="4761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7, 2023 – </a:t>
            </a:r>
          </a:p>
          <a:p>
            <a:pPr lvl="1"/>
            <a:r>
              <a:rPr lang="en-US" sz="2000" dirty="0" smtClean="0"/>
              <a:t>ORSANCO briefs Technical Committee</a:t>
            </a:r>
          </a:p>
          <a:p>
            <a:pPr lvl="2"/>
            <a:r>
              <a:rPr lang="en-US" sz="1800" dirty="0" smtClean="0"/>
              <a:t>No detections at that time</a:t>
            </a:r>
          </a:p>
          <a:p>
            <a:pPr lvl="2"/>
            <a:r>
              <a:rPr lang="en-US" sz="1800" dirty="0" smtClean="0"/>
              <a:t>Shortly thereafter first detection observed</a:t>
            </a:r>
          </a:p>
          <a:p>
            <a:r>
              <a:rPr lang="en-US" sz="2400" dirty="0"/>
              <a:t>Butyl acrylate detected at Weirton in sample collected at 1600 on Feb </a:t>
            </a:r>
            <a:r>
              <a:rPr lang="en-US" sz="2400" dirty="0" smtClean="0"/>
              <a:t>6</a:t>
            </a:r>
            <a:endParaRPr lang="en-US" sz="2400" dirty="0"/>
          </a:p>
          <a:p>
            <a:r>
              <a:rPr lang="en-US" sz="2400" dirty="0" smtClean="0"/>
              <a:t>All surface water utilities from East Liverpool, OH to Wheeling, WV notified by phone of detections</a:t>
            </a:r>
          </a:p>
          <a:p>
            <a:r>
              <a:rPr lang="en-US" sz="2400" dirty="0" smtClean="0"/>
              <a:t>ORSANCO water quality field crew mobilized</a:t>
            </a:r>
          </a:p>
        </p:txBody>
      </p:sp>
      <p:pic>
        <p:nvPicPr>
          <p:cNvPr id="10" name="Picture 4" descr="https://www.epa.gov/system/files/styles/gallery_medium/private/images/2023-02/IMG_6353_230207185631.jpg?h=1c9b88c9&amp;itok=v30_W8K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60499"/>
            <a:ext cx="5025208" cy="28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27744" y="4177969"/>
            <a:ext cx="1555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EPA Feb 7,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74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617490"/>
            <a:ext cx="8306253" cy="13263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Initial Detection in Ohio River</a:t>
            </a:r>
            <a:br>
              <a:rPr lang="en-US" dirty="0" smtClean="0"/>
            </a:br>
            <a:r>
              <a:rPr lang="en-US" dirty="0" smtClean="0"/>
              <a:t>Weirton, WV Feb 6, 2023 at 1600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70" y="1971420"/>
            <a:ext cx="8687254" cy="48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84" y="631875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First ORSANCO Crews Deployed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12" y="2106749"/>
            <a:ext cx="6305456" cy="42509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Feb 8, 2023 – </a:t>
            </a:r>
          </a:p>
          <a:p>
            <a:r>
              <a:rPr lang="en-US" dirty="0" smtClean="0"/>
              <a:t>ORSANCO crew sampled Little Beaver Creek to Bellaire, OH</a:t>
            </a:r>
          </a:p>
          <a:p>
            <a:r>
              <a:rPr lang="en-US" dirty="0" smtClean="0"/>
              <a:t>Samples collected in triplicate</a:t>
            </a:r>
          </a:p>
          <a:p>
            <a:pPr lvl="1"/>
            <a:r>
              <a:rPr lang="en-US" dirty="0" smtClean="0"/>
              <a:t>1 for local ODS</a:t>
            </a:r>
          </a:p>
          <a:p>
            <a:pPr lvl="1"/>
            <a:r>
              <a:rPr lang="en-US" dirty="0" smtClean="0"/>
              <a:t>1 for Greater Cincinnati Water Works</a:t>
            </a:r>
          </a:p>
          <a:p>
            <a:pPr lvl="1"/>
            <a:r>
              <a:rPr lang="en-US" dirty="0" smtClean="0"/>
              <a:t>1 for ORSANCO</a:t>
            </a:r>
          </a:p>
          <a:p>
            <a:r>
              <a:rPr lang="en-US" dirty="0"/>
              <a:t>Second crew deployed to Incident Command</a:t>
            </a:r>
          </a:p>
          <a:p>
            <a:r>
              <a:rPr lang="en-US" dirty="0" smtClean="0"/>
              <a:t>Received train manifest</a:t>
            </a:r>
          </a:p>
          <a:p>
            <a:r>
              <a:rPr lang="en-US" dirty="0" smtClean="0"/>
              <a:t>Ordered butyl acrylate standard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90" y="2932849"/>
            <a:ext cx="2571656" cy="192874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84" y="1708030"/>
            <a:ext cx="3896659" cy="50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782" y="517690"/>
            <a:ext cx="11067393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/>
              <a:t>Ohio River Valley Water Sanitation Commission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727828" y="2207172"/>
            <a:ext cx="6461248" cy="29796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Established  by Compact (1948)</a:t>
            </a:r>
          </a:p>
          <a:p>
            <a:pPr eaLnBrk="1" hangingPunct="1">
              <a:defRPr/>
            </a:pPr>
            <a:r>
              <a:rPr lang="en-US" sz="3200" dirty="0" smtClean="0"/>
              <a:t>Ratified by Congress</a:t>
            </a:r>
          </a:p>
          <a:p>
            <a:pPr eaLnBrk="1" hangingPunct="1">
              <a:defRPr/>
            </a:pPr>
            <a:r>
              <a:rPr lang="en-US" sz="3200" dirty="0" smtClean="0"/>
              <a:t>Eight signatory states</a:t>
            </a:r>
          </a:p>
          <a:p>
            <a:pPr lvl="1">
              <a:defRPr/>
            </a:pPr>
            <a:r>
              <a:rPr lang="en-US" sz="2800" dirty="0" smtClean="0"/>
              <a:t>IL, IN, NY, KY,</a:t>
            </a:r>
          </a:p>
          <a:p>
            <a:pPr lvl="1">
              <a:buNone/>
              <a:defRPr/>
            </a:pPr>
            <a:r>
              <a:rPr lang="en-US" sz="2800" dirty="0" smtClean="0"/>
              <a:t>   OH, PA, VA, WV</a:t>
            </a:r>
          </a:p>
          <a:p>
            <a:pPr eaLnBrk="1" hangingPunct="1">
              <a:defRPr/>
            </a:pPr>
            <a:endParaRPr lang="en-US" sz="3200" dirty="0" smtClean="0"/>
          </a:p>
          <a:p>
            <a:pPr eaLnBrk="1" hangingPunct="1">
              <a:defRPr/>
            </a:pPr>
            <a:endParaRPr lang="en-US" sz="1050" dirty="0"/>
          </a:p>
        </p:txBody>
      </p:sp>
      <p:pic>
        <p:nvPicPr>
          <p:cNvPr id="7172" name="Picture 5" descr="orsanco-sealonlycolor-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016" y="4847896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482" y="2804598"/>
            <a:ext cx="5038163" cy="389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56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512" y="631875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Continued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55007"/>
            <a:ext cx="9517922" cy="4484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9-10, 2023 – </a:t>
            </a:r>
          </a:p>
          <a:p>
            <a:r>
              <a:rPr lang="en-US" sz="2400" dirty="0" smtClean="0"/>
              <a:t>ORSANCO met with response agencies &amp; RP at Command Center</a:t>
            </a:r>
          </a:p>
          <a:p>
            <a:r>
              <a:rPr lang="en-US" sz="2400" dirty="0" smtClean="0"/>
              <a:t>Repeated similar sampling approach as done on Feb 8</a:t>
            </a:r>
          </a:p>
          <a:p>
            <a:pPr lvl="1"/>
            <a:r>
              <a:rPr lang="en-US" sz="2000" dirty="0" smtClean="0"/>
              <a:t>Little Beaver Creek to Wheeling+</a:t>
            </a:r>
          </a:p>
          <a:p>
            <a:pPr lvl="1"/>
            <a:r>
              <a:rPr lang="en-US" sz="2000" dirty="0" smtClean="0"/>
              <a:t>Samples run at Wheeling Water</a:t>
            </a:r>
          </a:p>
          <a:p>
            <a:r>
              <a:rPr lang="en-US" sz="2400" dirty="0" smtClean="0"/>
              <a:t>WV water intakes shut down</a:t>
            </a:r>
          </a:p>
          <a:p>
            <a:pPr lvl="1"/>
            <a:r>
              <a:rPr lang="en-US" sz="2000" dirty="0" smtClean="0"/>
              <a:t>Needed 2 non-detects in finished to reopen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Feb 11 - ATSDR releases Health Guidance Values</a:t>
            </a:r>
          </a:p>
          <a:p>
            <a:pPr lvl="1"/>
            <a:r>
              <a:rPr lang="en-US" sz="2200" dirty="0" smtClean="0"/>
              <a:t>n-Butyl acrylate: 560 </a:t>
            </a:r>
            <a:r>
              <a:rPr lang="en-US" sz="2200" dirty="0" err="1" smtClean="0"/>
              <a:t>ug</a:t>
            </a:r>
            <a:r>
              <a:rPr lang="en-US" sz="2200" dirty="0" smtClean="0"/>
              <a:t>/L</a:t>
            </a:r>
          </a:p>
          <a:p>
            <a:pPr lvl="1"/>
            <a:r>
              <a:rPr lang="en-US" sz="2200" dirty="0" smtClean="0"/>
              <a:t>2-ethylhexyl acrylate: 500 </a:t>
            </a:r>
            <a:r>
              <a:rPr lang="en-US" sz="2200" dirty="0" err="1" smtClean="0"/>
              <a:t>ug</a:t>
            </a:r>
            <a:r>
              <a:rPr lang="en-US" sz="2200" dirty="0" smtClean="0"/>
              <a:t>/L</a:t>
            </a:r>
          </a:p>
          <a:p>
            <a:pPr lvl="1"/>
            <a:endParaRPr lang="en-US" sz="2200" dirty="0"/>
          </a:p>
        </p:txBody>
      </p:sp>
      <p:pic>
        <p:nvPicPr>
          <p:cNvPr id="8" name="Picture 8" descr="https://www.epa.gov/system/files/styles/gallery_medium/private/images/2023-03/20230305_151237754_iOS.jpg?h=71976bb4&amp;itok=yMVcsu6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63" y="3942272"/>
            <a:ext cx="5063379" cy="284815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-1" b="545"/>
          <a:stretch/>
        </p:blipFill>
        <p:spPr>
          <a:xfrm>
            <a:off x="0" y="18660"/>
            <a:ext cx="6878308" cy="6820678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7636513" y="141506"/>
            <a:ext cx="334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February 10, 2023</a:t>
            </a:r>
            <a:endParaRPr lang="en-US" sz="2400" b="1" dirty="0" smtClean="0"/>
          </a:p>
        </p:txBody>
      </p:sp>
      <p:sp>
        <p:nvSpPr>
          <p:cNvPr id="6" name="Oval 5"/>
          <p:cNvSpPr/>
          <p:nvPr/>
        </p:nvSpPr>
        <p:spPr>
          <a:xfrm>
            <a:off x="6303234" y="1069489"/>
            <a:ext cx="90616" cy="82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46925" y="941300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55654" y="1016616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41485" y="1119590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1485" y="1545455"/>
            <a:ext cx="90616" cy="82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86750" y="1121610"/>
            <a:ext cx="90616" cy="82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36513" y="1065624"/>
            <a:ext cx="95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Detection</a:t>
            </a:r>
          </a:p>
          <a:p>
            <a:endParaRPr lang="en-US" sz="1200" dirty="0"/>
          </a:p>
          <a:p>
            <a:r>
              <a:rPr lang="en-US" sz="1200" dirty="0" smtClean="0"/>
              <a:t>Non-Detect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 rot="477374">
            <a:off x="5693410" y="540666"/>
            <a:ext cx="994476" cy="25286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21850"/>
              </p:ext>
            </p:extLst>
          </p:nvPr>
        </p:nvGraphicFramePr>
        <p:xfrm>
          <a:off x="6999714" y="2616075"/>
          <a:ext cx="5085183" cy="4054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094"/>
                <a:gridCol w="1160085"/>
                <a:gridCol w="663498"/>
                <a:gridCol w="749193"/>
                <a:gridCol w="849149"/>
                <a:gridCol w="440299"/>
                <a:gridCol w="712865"/>
              </a:tblGrid>
              <a:tr h="727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Mile Point</a:t>
                      </a: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n-Butyl Acrylate (</a:t>
                      </a:r>
                      <a:r>
                        <a:rPr lang="en-US" sz="1400" u="none" strike="noStrike" dirty="0" smtClean="0">
                          <a:effectLst/>
                        </a:rPr>
                        <a:t>p/a)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Grimms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Bridge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Beaver 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OH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Lock 57 Park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Beaver 0.2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PA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Liverpool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absent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Chester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OH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absent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Steubenville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Follansbee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absent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 River Grab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u="none" strike="noStrike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Bellaire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absent</a:t>
                      </a:r>
                      <a:endParaRPr lang="en-US" sz="1400" u="none" strike="noStrike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Moundsville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u="none" strike="noStrike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089" marR="8089" marT="8089" marB="0" anchor="b"/>
                </a:tc>
              </a:tr>
              <a:tr h="435235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Martinsville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u="none" strike="noStrike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089" marR="8089" marT="8089" marB="0" anchor="b"/>
                </a:tc>
              </a:tr>
              <a:tr h="225966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5C8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Sisterville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9" marR="8089" marT="8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2/10/2023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present</a:t>
                      </a:r>
                      <a:endParaRPr lang="en-US" sz="1400" u="none" strike="noStrike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089" marR="8089" marT="8089" marB="0" anchor="b"/>
                </a:tc>
              </a:tr>
            </a:tbl>
          </a:graphicData>
        </a:graphic>
      </p:graphicFrame>
      <p:sp>
        <p:nvSpPr>
          <p:cNvPr id="20" name="Oval 19"/>
          <p:cNvSpPr/>
          <p:nvPr/>
        </p:nvSpPr>
        <p:spPr>
          <a:xfrm>
            <a:off x="6180513" y="1653561"/>
            <a:ext cx="90616" cy="82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46449" y="2043590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05870" y="1962854"/>
            <a:ext cx="426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Grab Samples analyzed at  Wheeling ODS; presence/absence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038879" y="2139030"/>
            <a:ext cx="90616" cy="82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56309" y="1504265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93567" y="2335952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31366" y="2684296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757200" y="2864684"/>
            <a:ext cx="90616" cy="82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606" y="623246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Tracking Leading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60118"/>
            <a:ext cx="9517922" cy="4655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11-19, 2023 – </a:t>
            </a:r>
          </a:p>
          <a:p>
            <a:r>
              <a:rPr lang="en-US" sz="2400" dirty="0" smtClean="0"/>
              <a:t>Transitioned sampling to tracking leading edge</a:t>
            </a:r>
          </a:p>
          <a:p>
            <a:pPr lvl="1"/>
            <a:r>
              <a:rPr lang="en-US" sz="2200" dirty="0" smtClean="0"/>
              <a:t>Sampled 50 to 120 miles per day </a:t>
            </a:r>
          </a:p>
          <a:p>
            <a:pPr lvl="1"/>
            <a:r>
              <a:rPr lang="en-US" sz="2200" dirty="0" smtClean="0"/>
              <a:t>Early on plume traveled ~25 miles/day</a:t>
            </a:r>
          </a:p>
          <a:p>
            <a:pPr lvl="1"/>
            <a:r>
              <a:rPr lang="en-US" sz="2200" dirty="0" smtClean="0"/>
              <a:t>Later, velocities increased to ~100 miles/day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4" y="4822091"/>
            <a:ext cx="2364219" cy="177316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7205" y="4439871"/>
            <a:ext cx="2694355" cy="202076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577" y="4439870"/>
            <a:ext cx="2694356" cy="2020767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46255370"/>
              </p:ext>
            </p:extLst>
          </p:nvPr>
        </p:nvGraphicFramePr>
        <p:xfrm>
          <a:off x="6837951" y="2205892"/>
          <a:ext cx="533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09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25" y="623250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Downstream Tracking Concludes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72259"/>
            <a:ext cx="9517922" cy="5447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19-20, 2023 – </a:t>
            </a:r>
          </a:p>
          <a:p>
            <a:r>
              <a:rPr lang="en-US" sz="2400" dirty="0" smtClean="0"/>
              <a:t>Fixed station sampling at Markland Locks &amp; Dam</a:t>
            </a:r>
            <a:r>
              <a:rPr lang="en-US" sz="2200" dirty="0" smtClean="0"/>
              <a:t> </a:t>
            </a:r>
          </a:p>
          <a:p>
            <a:pPr lvl="1"/>
            <a:r>
              <a:rPr lang="en-US" sz="2200" dirty="0" smtClean="0"/>
              <a:t>Sampled every two hours from </a:t>
            </a:r>
            <a:r>
              <a:rPr lang="en-US" sz="2200" dirty="0" err="1" smtClean="0"/>
              <a:t>lockwall</a:t>
            </a:r>
            <a:endParaRPr lang="en-US" sz="2200" dirty="0" smtClean="0"/>
          </a:p>
          <a:p>
            <a:pPr lvl="1"/>
            <a:r>
              <a:rPr lang="en-US" sz="2200" dirty="0" smtClean="0"/>
              <a:t>Samples analyzed by Louisville Water</a:t>
            </a:r>
          </a:p>
          <a:p>
            <a:pPr marL="0" indent="0">
              <a:buNone/>
            </a:pPr>
            <a:r>
              <a:rPr lang="en-US" sz="2400" dirty="0"/>
              <a:t>Feb 21-22, 2023:</a:t>
            </a:r>
          </a:p>
          <a:p>
            <a:r>
              <a:rPr lang="en-US" sz="2400" dirty="0"/>
              <a:t>Fixed station sampling at </a:t>
            </a:r>
            <a:r>
              <a:rPr lang="en-US" sz="2400" dirty="0" err="1" smtClean="0"/>
              <a:t>Cannelton</a:t>
            </a:r>
            <a:r>
              <a:rPr lang="en-US" sz="2400" dirty="0" smtClean="0"/>
              <a:t> Locks </a:t>
            </a:r>
            <a:r>
              <a:rPr lang="en-US" sz="2400" dirty="0"/>
              <a:t>&amp; Dam</a:t>
            </a:r>
          </a:p>
          <a:p>
            <a:pPr lvl="1"/>
            <a:r>
              <a:rPr lang="en-US" sz="2200" dirty="0"/>
              <a:t>Sampled every two hours from </a:t>
            </a:r>
            <a:r>
              <a:rPr lang="en-US" sz="2200" dirty="0" err="1"/>
              <a:t>lockwall</a:t>
            </a:r>
            <a:endParaRPr lang="en-US" sz="2200" dirty="0"/>
          </a:p>
          <a:p>
            <a:pPr lvl="1"/>
            <a:r>
              <a:rPr lang="en-US" sz="2200" dirty="0"/>
              <a:t>Samples analyzed by Evansville Water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All samples from Markland &amp; </a:t>
            </a:r>
            <a:r>
              <a:rPr lang="en-US" sz="2400" dirty="0" err="1" smtClean="0"/>
              <a:t>Cannelton</a:t>
            </a:r>
            <a:r>
              <a:rPr lang="en-US" sz="2400" dirty="0" smtClean="0"/>
              <a:t> non-detect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2" y="990601"/>
            <a:ext cx="4174075" cy="31305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19" y="4286963"/>
            <a:ext cx="3365091" cy="252381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2226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260" y="631872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Extended WQ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1492"/>
            <a:ext cx="8304362" cy="5447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Feb 22-23, 2023 – </a:t>
            </a:r>
          </a:p>
          <a:p>
            <a:r>
              <a:rPr lang="en-US" sz="2400" dirty="0" smtClean="0"/>
              <a:t>Partial loss of containment reported near derailment site</a:t>
            </a:r>
          </a:p>
          <a:p>
            <a:r>
              <a:rPr lang="en-US" sz="2400" dirty="0" smtClean="0"/>
              <a:t>ORSANCO crew sampled morning of Feb 23</a:t>
            </a:r>
          </a:p>
          <a:p>
            <a:r>
              <a:rPr lang="en-US" sz="2400" dirty="0" smtClean="0"/>
              <a:t>Low-level hits on Little Beaver Cr. and Leslie Run</a:t>
            </a:r>
          </a:p>
          <a:p>
            <a:pPr lvl="1"/>
            <a:r>
              <a:rPr lang="en-US" sz="2200" dirty="0" smtClean="0"/>
              <a:t>Butyl acrylate</a:t>
            </a:r>
          </a:p>
          <a:p>
            <a:pPr lvl="1"/>
            <a:r>
              <a:rPr lang="en-US" sz="2200" dirty="0" smtClean="0"/>
              <a:t>2-ethyl </a:t>
            </a:r>
            <a:r>
              <a:rPr lang="en-US" sz="2200" dirty="0" err="1" smtClean="0"/>
              <a:t>hexanol</a:t>
            </a:r>
            <a:endParaRPr lang="en-US" sz="2200" dirty="0" smtClean="0"/>
          </a:p>
          <a:p>
            <a:pPr lvl="1"/>
            <a:r>
              <a:rPr lang="en-US" sz="2200" dirty="0" smtClean="0"/>
              <a:t>2 </a:t>
            </a:r>
            <a:r>
              <a:rPr lang="en-US" sz="2200" dirty="0" err="1" smtClean="0"/>
              <a:t>ethylhexyl</a:t>
            </a:r>
            <a:r>
              <a:rPr lang="en-US" sz="2200" dirty="0" smtClean="0"/>
              <a:t> acrylate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US" sz="2400" dirty="0" smtClean="0"/>
              <a:t>March-April</a:t>
            </a:r>
          </a:p>
          <a:p>
            <a:r>
              <a:rPr lang="en-US" sz="2200" dirty="0" smtClean="0"/>
              <a:t>Coordinated water quality sampling and analysis with several water utilities along length of river</a:t>
            </a:r>
          </a:p>
          <a:p>
            <a:r>
              <a:rPr lang="en-US" sz="2200" dirty="0" smtClean="0"/>
              <a:t>All results non-detect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49" y="2853914"/>
            <a:ext cx="4147806" cy="276078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811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Review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576" y="2336873"/>
            <a:ext cx="8896298" cy="3599316"/>
          </a:xfrm>
        </p:spPr>
        <p:txBody>
          <a:bodyPr/>
          <a:lstStyle/>
          <a:p>
            <a:r>
              <a:rPr lang="en-US" sz="2400" dirty="0" smtClean="0"/>
              <a:t>View incident from different perspectives to improve future responses </a:t>
            </a:r>
          </a:p>
          <a:p>
            <a:endParaRPr lang="en-US" sz="5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20/20 Hindsight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If Scenarios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You Know, When You Know 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98" y="2773764"/>
            <a:ext cx="2936710" cy="392071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7793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Lessons Learned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East Palestine Train Derailment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648" y="2226343"/>
            <a:ext cx="10353762" cy="40958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Limited/inaccurate incident details during early stages</a:t>
            </a:r>
            <a:endParaRPr lang="en-US" sz="22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ORSANCO not privy to response agency reports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Flow of info slow in the beginning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Struggled to get a coordinated sampling plan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Misleading social media led to undue public alarm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Many do not understand nature of their drinking water source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Inundated with information requests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Intense interest from media, elected officials and general public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Consistent messaging on dioxin slow to develop</a:t>
            </a: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97" y="1335772"/>
            <a:ext cx="3488567" cy="261642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2568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Analytical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8748814" cy="35993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Initially unknown materials released</a:t>
            </a:r>
          </a:p>
          <a:p>
            <a:pPr lvl="1"/>
            <a:r>
              <a:rPr lang="en-US" sz="2200" dirty="0" smtClean="0"/>
              <a:t>What to test for?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Labs not calibrated for butyl acrylate and other compounds released</a:t>
            </a:r>
          </a:p>
          <a:p>
            <a:pPr lvl="1"/>
            <a:r>
              <a:rPr lang="en-US" sz="2200" dirty="0" smtClean="0"/>
              <a:t>Needed standards to calibrate</a:t>
            </a:r>
            <a:endParaRPr lang="en-US" sz="2200" dirty="0"/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Unusual detections at Wheeling ODS</a:t>
            </a:r>
          </a:p>
          <a:p>
            <a:pPr lvl="1"/>
            <a:r>
              <a:rPr lang="en-US" sz="2200" dirty="0" smtClean="0"/>
              <a:t>Detections interspersed with non-detects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ODS capabilities and utility not understood by some agencies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71" y="2336873"/>
            <a:ext cx="2943421" cy="392456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3026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500996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Which data to distribute and publish?</a:t>
            </a:r>
          </a:p>
          <a:p>
            <a:pPr lvl="1"/>
            <a:r>
              <a:rPr lang="en-US" sz="2200" dirty="0" smtClean="0"/>
              <a:t>ODS screening vs GCWW</a:t>
            </a:r>
            <a:endParaRPr lang="en-US" sz="2200" dirty="0"/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How to best report peaks less than PQL?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Consistent messaging with partners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Keeping up with sample info, mapping and analytical results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Connectivity issues with electronic devices</a:t>
            </a: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16" y="1365322"/>
            <a:ext cx="3692770" cy="276957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6889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hio River Basin (Photo Credit: Ken Cook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0798" y="2317261"/>
            <a:ext cx="4521202" cy="313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ORSANCO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11" y="2614245"/>
            <a:ext cx="7543800" cy="324729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Abatement of interstate water pollution in Ohio River Valley compact district</a:t>
            </a:r>
            <a:r>
              <a:rPr lang="en-US" dirty="0"/>
              <a:t>.</a:t>
            </a:r>
            <a:endParaRPr lang="en-US" sz="900" dirty="0"/>
          </a:p>
          <a:p>
            <a:pPr>
              <a:defRPr/>
            </a:pPr>
            <a:r>
              <a:rPr lang="en-US" dirty="0" smtClean="0"/>
              <a:t>Primary focus on Ohio River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Establish minimum WQ standards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Wastes discharged in one state shall not “injuriously affect” the waters of another state</a:t>
            </a:r>
          </a:p>
        </p:txBody>
      </p:sp>
    </p:spTree>
    <p:extLst>
      <p:ext uri="{BB962C8B-B14F-4D97-AF65-F5344CB8AC3E}">
        <p14:creationId xmlns:p14="http://schemas.microsoft.com/office/powerpoint/2010/main" val="480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54879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461" y="1981200"/>
            <a:ext cx="10353762" cy="460953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Be proactive to post contact info and incident details online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Response agencies unfamiliar with key attributes of ODS network</a:t>
            </a:r>
          </a:p>
          <a:p>
            <a:pPr lvl="1"/>
            <a:r>
              <a:rPr lang="en-US" sz="2200" dirty="0" smtClean="0"/>
              <a:t>Prepare materials detailing ODS capabilities, applications, and limitations to share with response agencies  </a:t>
            </a:r>
            <a:endParaRPr lang="en-US" sz="2200" dirty="0"/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Develop spill response toolbox to standardized data collection/reporting and improve spill response readiness</a:t>
            </a:r>
            <a:endParaRPr lang="en-US" sz="2400" dirty="0"/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Need common understanding among partners regarding data reporting</a:t>
            </a:r>
          </a:p>
          <a:p>
            <a:pPr lvl="1"/>
            <a:r>
              <a:rPr lang="en-US" sz="2200" dirty="0" smtClean="0"/>
              <a:t>Screening level vs certified results</a:t>
            </a:r>
          </a:p>
          <a:p>
            <a:pPr lvl="1"/>
            <a:r>
              <a:rPr lang="en-US" sz="2200" dirty="0" smtClean="0"/>
              <a:t>Reporting data for peaks &lt;PQL ???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93" y="4745832"/>
            <a:ext cx="2691683" cy="201876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17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54879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9734541" cy="4609536"/>
          </a:xfrm>
        </p:spPr>
        <p:txBody>
          <a:bodyPr>
            <a:normAutofit/>
          </a:bodyPr>
          <a:lstStyle/>
          <a:p>
            <a:pPr marL="457200" indent="-457200">
              <a:buAutoNum type="arabicParenR" startAt="5"/>
            </a:pPr>
            <a:r>
              <a:rPr lang="en-US" sz="2400" dirty="0" smtClean="0"/>
              <a:t>Proactively determine need for Command Center engagement and water quality sampling</a:t>
            </a:r>
          </a:p>
          <a:p>
            <a:pPr marL="457200" indent="-457200">
              <a:buAutoNum type="arabicParenR" startAt="5"/>
            </a:pPr>
            <a:r>
              <a:rPr lang="en-US" sz="2400" dirty="0" smtClean="0"/>
              <a:t>Staff resources stretched to limits</a:t>
            </a:r>
          </a:p>
          <a:p>
            <a:pPr lvl="1"/>
            <a:r>
              <a:rPr lang="en-US" sz="2200" dirty="0" smtClean="0"/>
              <a:t>Need more staff cross-training for necessary redundancy</a:t>
            </a:r>
          </a:p>
          <a:p>
            <a:pPr lvl="1"/>
            <a:r>
              <a:rPr lang="en-US" sz="2200" dirty="0" smtClean="0"/>
              <a:t>Sampling, GIS, data management, ODS, Incident Command, public info</a:t>
            </a:r>
            <a:endParaRPr lang="en-US" sz="2200" dirty="0"/>
          </a:p>
          <a:p>
            <a:pPr marL="457200" indent="-457200">
              <a:buAutoNum type="arabicParenR" startAt="5"/>
            </a:pPr>
            <a:r>
              <a:rPr lang="en-US" sz="2400" dirty="0" smtClean="0"/>
              <a:t>SWIGs want to be on spill updates</a:t>
            </a:r>
          </a:p>
          <a:p>
            <a:pPr marL="457200" indent="-457200">
              <a:buAutoNum type="arabicParenR" startAt="5"/>
            </a:pPr>
            <a:r>
              <a:rPr lang="en-US" sz="2400" dirty="0" smtClean="0"/>
              <a:t>Engage ATSDR early if unregulated materials involved</a:t>
            </a:r>
          </a:p>
          <a:p>
            <a:pPr marL="457200" indent="-457200">
              <a:buAutoNum type="arabicParenR" startAt="5"/>
            </a:pPr>
            <a:r>
              <a:rPr lang="en-US" sz="2400" dirty="0" smtClean="0"/>
              <a:t>Keep task management groups small (e.g. sampling plan development)</a:t>
            </a:r>
          </a:p>
          <a:p>
            <a:pPr marL="457200" indent="-457200">
              <a:buAutoNum type="arabicParenR" startAt="5"/>
            </a:pPr>
            <a:endParaRPr lang="en-US" sz="2400" dirty="0" smtClean="0"/>
          </a:p>
          <a:p>
            <a:pPr marL="457200" indent="-457200">
              <a:buAutoNum type="arabicParenR" startAt="5"/>
            </a:pPr>
            <a:endParaRPr lang="en-US" sz="2400" dirty="0" smtClean="0"/>
          </a:p>
          <a:p>
            <a:pPr marL="457200" indent="-457200">
              <a:buAutoNum type="arabicParenR" startAt="5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0361" y="4377148"/>
            <a:ext cx="2792362" cy="209427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9439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ORSANCO Spill Response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377" y="2380889"/>
            <a:ext cx="10353762" cy="41968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ORSANCO is a unique entity with focus on water quality</a:t>
            </a:r>
          </a:p>
          <a:p>
            <a:pPr lvl="1"/>
            <a:r>
              <a:rPr lang="en-US" dirty="0" smtClean="0"/>
              <a:t>Role sometimes not widely understood</a:t>
            </a:r>
            <a:endParaRPr lang="en-US" sz="2000" dirty="0" smtClean="0"/>
          </a:p>
          <a:p>
            <a:r>
              <a:rPr lang="en-US" dirty="0" smtClean="0"/>
              <a:t>Not typically a first responder</a:t>
            </a:r>
          </a:p>
          <a:p>
            <a:pPr lvl="1"/>
            <a:r>
              <a:rPr lang="en-US" sz="2000" dirty="0" smtClean="0"/>
              <a:t>Notifications are automatic; Field response upon consultation</a:t>
            </a:r>
          </a:p>
          <a:p>
            <a:r>
              <a:rPr lang="en-US" dirty="0" smtClean="0"/>
              <a:t>Provides coordination among response agencies and water utilities</a:t>
            </a:r>
          </a:p>
          <a:p>
            <a:r>
              <a:rPr lang="en-US" dirty="0" smtClean="0"/>
              <a:t>Extensive WQ monitoring, modeling &amp; analytical capabilities</a:t>
            </a:r>
          </a:p>
          <a:p>
            <a:r>
              <a:rPr lang="en-US" sz="2400" dirty="0" smtClean="0"/>
              <a:t>Can provide </a:t>
            </a:r>
            <a:r>
              <a:rPr lang="en-US" dirty="0" smtClean="0"/>
              <a:t>rapid turnaround of WQ results</a:t>
            </a:r>
          </a:p>
          <a:p>
            <a:r>
              <a:rPr lang="en-US" dirty="0" smtClean="0"/>
              <a:t>Constantly working to improve response capabilities</a:t>
            </a:r>
          </a:p>
          <a:p>
            <a:pPr lvl="1"/>
            <a:r>
              <a:rPr lang="en-US" dirty="0" smtClean="0"/>
              <a:t>Integrated data sharing</a:t>
            </a:r>
          </a:p>
          <a:p>
            <a:pPr lvl="1"/>
            <a:r>
              <a:rPr lang="en-US" dirty="0" smtClean="0"/>
              <a:t>Opportunities to maintain &amp; upgrade equipment </a:t>
            </a:r>
          </a:p>
          <a:p>
            <a:endParaRPr lang="en-US" dirty="0" smtClean="0"/>
          </a:p>
        </p:txBody>
      </p:sp>
      <p:pic>
        <p:nvPicPr>
          <p:cNvPr id="5" name="Picture 2" descr="https://www.epa.gov/system/files/styles/gallery_medium/private/images/2023-02/20230207_172130454_iOS.jpg?h=29234840&amp;itok=CQ4Kod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386" y="4866966"/>
            <a:ext cx="3539613" cy="199103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-500" b="22642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877" y="272846"/>
            <a:ext cx="5191569" cy="132632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Questions or Comments?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2737" y="4719698"/>
            <a:ext cx="4267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/>
              <a:t>Contact Information</a:t>
            </a:r>
          </a:p>
          <a:p>
            <a:r>
              <a:rPr lang="en-US" sz="3200" b="1" dirty="0"/>
              <a:t>Sam Dinkins</a:t>
            </a:r>
          </a:p>
          <a:p>
            <a:r>
              <a:rPr lang="en-US" sz="3200" b="1" dirty="0"/>
              <a:t>sdinkins@orsanco.org</a:t>
            </a:r>
          </a:p>
          <a:p>
            <a:r>
              <a:rPr lang="en-US" sz="3200" b="1" dirty="0"/>
              <a:t>513/231-7719</a:t>
            </a:r>
          </a:p>
        </p:txBody>
      </p:sp>
    </p:spTree>
    <p:extLst>
      <p:ext uri="{BB962C8B-B14F-4D97-AF65-F5344CB8AC3E}">
        <p14:creationId xmlns:p14="http://schemas.microsoft.com/office/powerpoint/2010/main" val="18541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How the Commission Operates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8316" y="2725616"/>
            <a:ext cx="9005283" cy="3200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3 Commissioners from each state</a:t>
            </a:r>
          </a:p>
          <a:p>
            <a:pPr eaLnBrk="1" hangingPunct="1">
              <a:defRPr/>
            </a:pPr>
            <a:r>
              <a:rPr lang="en-US" dirty="0" smtClean="0"/>
              <a:t>3 federal Commissioners</a:t>
            </a:r>
          </a:p>
          <a:p>
            <a:pPr eaLnBrk="1" hangingPunct="1">
              <a:defRPr/>
            </a:pPr>
            <a:r>
              <a:rPr lang="en-US" dirty="0" smtClean="0"/>
              <a:t>Funding</a:t>
            </a:r>
          </a:p>
          <a:p>
            <a:pPr lvl="1">
              <a:defRPr/>
            </a:pPr>
            <a:r>
              <a:rPr lang="en-US" dirty="0" smtClean="0"/>
              <a:t>States</a:t>
            </a:r>
          </a:p>
          <a:p>
            <a:pPr lvl="1">
              <a:defRPr/>
            </a:pPr>
            <a:r>
              <a:rPr lang="en-US" dirty="0" smtClean="0"/>
              <a:t>US EPA</a:t>
            </a:r>
          </a:p>
          <a:p>
            <a:pPr eaLnBrk="1" hangingPunct="1">
              <a:defRPr/>
            </a:pPr>
            <a:r>
              <a:rPr lang="en-US" dirty="0" smtClean="0"/>
              <a:t>22 person staff</a:t>
            </a:r>
          </a:p>
          <a:p>
            <a:pPr eaLnBrk="1" hangingPunct="1">
              <a:defRPr/>
            </a:pPr>
            <a:r>
              <a:rPr lang="en-US" dirty="0" smtClean="0"/>
              <a:t>Numerous inter-agency and stakeholder advisory committees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 b="29579"/>
          <a:stretch>
            <a:fillRect/>
          </a:stretch>
        </p:blipFill>
        <p:spPr bwMode="auto">
          <a:xfrm>
            <a:off x="6249341" y="2515798"/>
            <a:ext cx="5494787" cy="257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0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8349379" cy="3599316"/>
          </a:xfrm>
        </p:spPr>
        <p:txBody>
          <a:bodyPr>
            <a:noAutofit/>
          </a:bodyPr>
          <a:lstStyle/>
          <a:p>
            <a:r>
              <a:rPr lang="en-US" sz="3200" dirty="0" smtClean="0"/>
              <a:t>Our mission is to protect the uses of the Ohio River. </a:t>
            </a:r>
          </a:p>
          <a:p>
            <a:r>
              <a:rPr lang="en-US" sz="3200" dirty="0" smtClean="0"/>
              <a:t>We monitor the river to assess if it is: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Safe for drinking water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Safe to recreate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Safe to eat the fish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Safe for aquatic life</a:t>
            </a:r>
          </a:p>
          <a:p>
            <a:r>
              <a:rPr lang="en-US" sz="3200" dirty="0" smtClean="0"/>
              <a:t> </a:t>
            </a:r>
          </a:p>
          <a:p>
            <a:endParaRPr lang="en-US" sz="3200" dirty="0"/>
          </a:p>
        </p:txBody>
      </p:sp>
      <p:pic>
        <p:nvPicPr>
          <p:cNvPr id="4" name="Picture 6" descr="http://t3.gstatic.com/images?q=tbn:ANd9GcRzd6I2HK-XMJXQUqZu3IkpSKD9MIash677VWDIMEvobMA_q2W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4182" y="2237128"/>
            <a:ext cx="1133475" cy="1703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malli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4182" y="4343399"/>
            <a:ext cx="142875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62" name="Picture 2" descr="jets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2900" y="3175541"/>
            <a:ext cx="2133600" cy="1661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elleville and Open Water 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5767" y="4591046"/>
            <a:ext cx="2463800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4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Our Drinking Water Safe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Drinking water source to 5 million people</a:t>
            </a:r>
          </a:p>
          <a:p>
            <a:r>
              <a:rPr lang="en-US" dirty="0" smtClean="0"/>
              <a:t>Collect and analyze samples daily</a:t>
            </a:r>
          </a:p>
          <a:p>
            <a:r>
              <a:rPr lang="en-US" dirty="0" smtClean="0"/>
              <a:t>Track major spills</a:t>
            </a:r>
          </a:p>
          <a:p>
            <a:r>
              <a:rPr lang="en-US" dirty="0" smtClean="0"/>
              <a:t>Contact water intakes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4232" y="2855180"/>
            <a:ext cx="4234133" cy="2805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" descr="\\hulkstor\share\Tech\Programs\WaterQuality\SpecialStudies\Broad Scan\Broad Scan Photos\IMG_0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805" y="4276541"/>
            <a:ext cx="3155380" cy="236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0693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Safe To Swim?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and analyze samples for bacteria weekly during recreation season</a:t>
            </a:r>
          </a:p>
          <a:p>
            <a:r>
              <a:rPr lang="en-US" dirty="0" smtClean="0"/>
              <a:t>Test samples for special events</a:t>
            </a:r>
            <a:endParaRPr lang="en-US" dirty="0"/>
          </a:p>
        </p:txBody>
      </p:sp>
      <p:pic>
        <p:nvPicPr>
          <p:cNvPr id="6" name="Picture 4" descr="T:\Projects\WSPollutionRed\Phase 8\Mobile Lab\Photos\P82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583" y="26908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7" name="Picture 5" descr="T:\Projects\WSPollutionRed\Phase 8\Mobile Lab\Photos\2003-10-10\DCP_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521" y="3650222"/>
            <a:ext cx="3810000" cy="253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2" descr="http://bloximages.chicago2.vip.townnews.com/maysville-online.com/content/tncms/assets/v3/editorial/a/4a/a4af880a-c556-11e2-86ce-0019bb2963f4/51a0e483093d0.preview-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630" y="4038600"/>
            <a:ext cx="4267200" cy="2676526"/>
          </a:xfrm>
          <a:prstGeom prst="rect">
            <a:avLst/>
          </a:prstGeom>
          <a:noFill/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736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Orsanco11\Biopics\2010\FT Run May\DSC02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068" y="2900516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 Eat the Fish?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522" y="2013155"/>
            <a:ext cx="8382000" cy="4525963"/>
          </a:xfrm>
        </p:spPr>
        <p:txBody>
          <a:bodyPr/>
          <a:lstStyle/>
          <a:p>
            <a:r>
              <a:rPr lang="en-US" dirty="0" smtClean="0"/>
              <a:t>Collect and analyze fish samples every year.</a:t>
            </a:r>
          </a:p>
          <a:p>
            <a:r>
              <a:rPr lang="en-US" dirty="0" smtClean="0"/>
              <a:t>Compare pollutant levels in fish to recommended values for food. </a:t>
            </a:r>
            <a:endParaRPr lang="en-US" dirty="0"/>
          </a:p>
        </p:txBody>
      </p:sp>
      <p:pic>
        <p:nvPicPr>
          <p:cNvPr id="4" name="Picture 2" descr="\\Orsanco11\biopics\2010\Aquariums 2010\Madison, IN - May 2010\IMG_5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21" y="4069583"/>
            <a:ext cx="3276600" cy="2184399"/>
          </a:xfrm>
          <a:prstGeom prst="rect">
            <a:avLst/>
          </a:prstGeom>
          <a:noFill/>
        </p:spPr>
      </p:pic>
      <p:pic>
        <p:nvPicPr>
          <p:cNvPr id="6" name="Picture 5" descr="Tiger Muskie.JPG"/>
          <p:cNvPicPr>
            <a:picLocks noChangeAspect="1"/>
          </p:cNvPicPr>
          <p:nvPr/>
        </p:nvPicPr>
        <p:blipFill>
          <a:blip r:embed="rId4" cstate="print"/>
          <a:srcRect l="2411" b="4546"/>
          <a:stretch>
            <a:fillRect/>
          </a:stretch>
        </p:blipFill>
        <p:spPr bwMode="auto">
          <a:xfrm>
            <a:off x="7830165" y="4575246"/>
            <a:ext cx="4187825" cy="217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 8lb Walleye"/>
          <p:cNvPicPr>
            <a:picLocks noChangeAspect="1" noChangeArrowheads="1"/>
          </p:cNvPicPr>
          <p:nvPr/>
        </p:nvPicPr>
        <p:blipFill>
          <a:blip r:embed="rId5" cstate="print"/>
          <a:srcRect r="18987"/>
          <a:stretch>
            <a:fillRect/>
          </a:stretch>
        </p:blipFill>
        <p:spPr bwMode="auto">
          <a:xfrm>
            <a:off x="9620929" y="2498493"/>
            <a:ext cx="2133600" cy="19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lathead 55l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8173" y="3094174"/>
            <a:ext cx="2438400" cy="275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63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E852A1ECB45B469D04F890888847FA" ma:contentTypeVersion="12" ma:contentTypeDescription="Create a new document." ma:contentTypeScope="" ma:versionID="702612401fb650b01a317dfe228963a6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33088c3f-8af3-4e26-9eb0-3e53b561538d" targetNamespace="http://schemas.microsoft.com/office/2006/metadata/properties" ma:root="true" ma:fieldsID="03aa72180234dca3cfe9b23197e59675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33088c3f-8af3-4e26-9eb0-3e53b561538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lcf76f155ced4ddcb4097134ff3c332f" minOccurs="0"/>
                <xsd:element ref="ns5:MediaServiceObjectDetectorVersion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34f92fb2-5db2-48ca-88ec-1a25982afe05}" ma:internalName="TaxCatchAllLabel" ma:readOnly="true" ma:showField="CatchAllDataLabel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34f92fb2-5db2-48ca-88ec-1a25982afe05}" ma:internalName="TaxCatchAll" ma:showField="CatchAllData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88c3f-8af3-4e26-9eb0-3e53b56153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3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2023-11-01T01:53:06+00:00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lcf76f155ced4ddcb4097134ff3c332f xmlns="33088c3f-8af3-4e26-9eb0-3e53b56153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606F7B-AE5C-4FE3-9D4D-3AAF226CFE6D}"/>
</file>

<file path=customXml/itemProps2.xml><?xml version="1.0" encoding="utf-8"?>
<ds:datastoreItem xmlns:ds="http://schemas.openxmlformats.org/officeDocument/2006/customXml" ds:itemID="{CD241D98-9F37-482A-B41C-11FA2D4EF5E8}"/>
</file>

<file path=customXml/itemProps3.xml><?xml version="1.0" encoding="utf-8"?>
<ds:datastoreItem xmlns:ds="http://schemas.openxmlformats.org/officeDocument/2006/customXml" ds:itemID="{7977A0E0-4CFF-4855-926D-89519EFDA30E}"/>
</file>

<file path=customXml/itemProps4.xml><?xml version="1.0" encoding="utf-8"?>
<ds:datastoreItem xmlns:ds="http://schemas.openxmlformats.org/officeDocument/2006/customXml" ds:itemID="{6C64AA50-3D19-4B48-9368-19A3B97DDD84}"/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2079</TotalTime>
  <Words>1817</Words>
  <Application>Microsoft Office PowerPoint</Application>
  <PresentationFormat>Widescreen</PresentationFormat>
  <Paragraphs>422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Kalinga</vt:lpstr>
      <vt:lpstr>Trebuchet MS</vt:lpstr>
      <vt:lpstr>Berlin</vt:lpstr>
      <vt:lpstr>ORSANCO Spill Response</vt:lpstr>
      <vt:lpstr>What is ORSANCO?</vt:lpstr>
      <vt:lpstr>Ohio River Valley Water Sanitation Commission</vt:lpstr>
      <vt:lpstr>ORSANCO Mission</vt:lpstr>
      <vt:lpstr>How the Commission Operates</vt:lpstr>
      <vt:lpstr>What We Do</vt:lpstr>
      <vt:lpstr>Keeping Our Drinking Water Safe</vt:lpstr>
      <vt:lpstr>Is It Safe To Swim?</vt:lpstr>
      <vt:lpstr>Can I Eat the Fish?</vt:lpstr>
      <vt:lpstr>Aquatic Life</vt:lpstr>
      <vt:lpstr>Role in Spill Response</vt:lpstr>
      <vt:lpstr>Facilitating Emergency Response Preparedness</vt:lpstr>
      <vt:lpstr>Communications</vt:lpstr>
      <vt:lpstr>Spill Notification</vt:lpstr>
      <vt:lpstr>Key Questions?</vt:lpstr>
      <vt:lpstr>Time-of-Travel Modeling</vt:lpstr>
      <vt:lpstr>On-River Spill Tracking</vt:lpstr>
      <vt:lpstr>Spill Detection Monitoring Network</vt:lpstr>
      <vt:lpstr>PowerPoint Presentation</vt:lpstr>
      <vt:lpstr>ODS Network Functions</vt:lpstr>
      <vt:lpstr>Routine Monitoring</vt:lpstr>
      <vt:lpstr>Points of Emphasis</vt:lpstr>
      <vt:lpstr>ORSANCO Role in East Palestine, Ohio Train Derailment (February 3, 2023)</vt:lpstr>
      <vt:lpstr>Initial Report</vt:lpstr>
      <vt:lpstr>Initial Details</vt:lpstr>
      <vt:lpstr>Many Unknowns</vt:lpstr>
      <vt:lpstr>First Detection in Ohio River</vt:lpstr>
      <vt:lpstr>Initial Detection in Ohio River Weirton, WV Feb 6, 2023 at 1600</vt:lpstr>
      <vt:lpstr>First ORSANCO Crews Deployed</vt:lpstr>
      <vt:lpstr>Continued Monitoring</vt:lpstr>
      <vt:lpstr>PowerPoint Presentation</vt:lpstr>
      <vt:lpstr>Tracking Leading Edge</vt:lpstr>
      <vt:lpstr>Downstream Tracking Concludes</vt:lpstr>
      <vt:lpstr>Extended WQ Monitoring</vt:lpstr>
      <vt:lpstr>Incident Review Perspectives</vt:lpstr>
      <vt:lpstr>Challenges and Lessons Learned</vt:lpstr>
      <vt:lpstr>Communication Challenges</vt:lpstr>
      <vt:lpstr>Analytical Challenges</vt:lpstr>
      <vt:lpstr>Data Challenges</vt:lpstr>
      <vt:lpstr>Lessons Learned</vt:lpstr>
      <vt:lpstr>Lessons Learned</vt:lpstr>
      <vt:lpstr>ORSANCO Spill Response Recap</vt:lpstr>
      <vt:lpstr>Questions or Comments?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Spill Incident Overviews</dc:title>
  <dc:creator>Sam Dinkins</dc:creator>
  <cp:lastModifiedBy>Sam Dinkins</cp:lastModifiedBy>
  <cp:revision>156</cp:revision>
  <cp:lastPrinted>2018-02-05T21:53:25Z</cp:lastPrinted>
  <dcterms:created xsi:type="dcterms:W3CDTF">2018-01-23T00:53:40Z</dcterms:created>
  <dcterms:modified xsi:type="dcterms:W3CDTF">2023-11-01T01:48:16Z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0x010100C5E852A1ECB45B469D04F890888847FA</vt:lpwstr>
  </property>
</Properties>
</file>