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1"/>
  </p:sldMasterIdLst>
  <p:notesMasterIdLst>
    <p:notesMasterId r:id="rId13"/>
  </p:notesMasterIdLst>
  <p:handoutMasterIdLst>
    <p:handoutMasterId r:id="rId14"/>
  </p:handoutMasterIdLst>
  <p:sldIdLst>
    <p:sldId id="500" r:id="rId2"/>
    <p:sldId id="354" r:id="rId3"/>
    <p:sldId id="447" r:id="rId4"/>
    <p:sldId id="420" r:id="rId5"/>
    <p:sldId id="418" r:id="rId6"/>
    <p:sldId id="303" r:id="rId7"/>
    <p:sldId id="502" r:id="rId8"/>
    <p:sldId id="501" r:id="rId9"/>
    <p:sldId id="503" r:id="rId10"/>
    <p:sldId id="504" r:id="rId11"/>
    <p:sldId id="336" r:id="rId12"/>
  </p:sldIdLst>
  <p:sldSz cx="9144000" cy="5143500" type="screen16x9"/>
  <p:notesSz cx="7315200" cy="96012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yriad Web Pro" panose="020B060402020202020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F93C10-EBF4-C063-3DDF-AC0D4A698607}" name="Bing, Kathryn L. (Leann) (ATSDR/OAD/OCHHA)" initials="BKL((" userId="S::kgb0@cdc.gov::932bd645-4c0c-4764-8d69-9777a9c60f3f" providerId="AD"/>
  <p188:author id="{1E06244A-3714-1358-06D3-45F6FE704CBA}" name="Li, Zheng J. (ATSDR/OAD/OCHHA)" initials="LZJ(" userId="S::kzl4@cdc.gov::7e2776cf-5d4e-409e-93b0-9d704906491b" providerId="AD"/>
  <p188:author id="{FC045850-935F-9B3C-8A95-C6DD98B4DD89}" name="Jill Dyken" initials="JD" userId="Jill Dyken" providerId="None"/>
  <p188:author id="{815261D6-F30A-6543-17BB-DA67FA5095B4}" name="Hanley, Jack (ATSDR/OAD/OCHHA)" initials="HJ(" userId="S::jah8@cdc.gov::dda76f20-e45d-40d5-b185-450916186c6e" providerId="AD"/>
  <p188:author id="{1E623BF4-0135-4D22-53EF-9F8B3BAF08FD}" name="Irvin, Elizabeth (ATSDR/OAD/OCHHA)" initials="IE(" userId="S::jcx0@cdc.gov::076799c4-9cff-4ae8-8011-f6e53ef2253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DC User" initials="CDC" lastIdx="1" clrIdx="0">
    <p:extLst>
      <p:ext uri="{19B8F6BF-5375-455C-9EA6-DF929625EA0E}">
        <p15:presenceInfo xmlns:p15="http://schemas.microsoft.com/office/powerpoint/2012/main" userId="CDC User" providerId="None"/>
      </p:ext>
    </p:extLst>
  </p:cmAuthor>
  <p:cmAuthor id="2" name="Bing, Kathryn L. (Leann) (ATSDR/OAD/OCHHA)" initials="BKL((" lastIdx="17" clrIdx="1">
    <p:extLst>
      <p:ext uri="{19B8F6BF-5375-455C-9EA6-DF929625EA0E}">
        <p15:presenceInfo xmlns:p15="http://schemas.microsoft.com/office/powerpoint/2012/main" userId="S::kgb0@cdc.gov::932bd645-4c0c-4764-8d69-9777a9c60f3f" providerId="AD"/>
      </p:ext>
    </p:extLst>
  </p:cmAuthor>
  <p:cmAuthor id="3" name="Gehle, Kimberly (ATSDR/OAD/OD)" initials="KG" lastIdx="18" clrIdx="2">
    <p:extLst>
      <p:ext uri="{19B8F6BF-5375-455C-9EA6-DF929625EA0E}">
        <p15:presenceInfo xmlns:p15="http://schemas.microsoft.com/office/powerpoint/2012/main" userId="Gehle, Kimberly (ATSDR/OAD/OD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984"/>
    <a:srgbClr val="E25423"/>
    <a:srgbClr val="541900"/>
    <a:srgbClr val="FFFFFF"/>
    <a:srgbClr val="75B99D"/>
    <a:srgbClr val="007050"/>
    <a:srgbClr val="006A71"/>
    <a:srgbClr val="8D8B00"/>
    <a:srgbClr val="56A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E2A3C6-0C77-4CEE-A140-CE3808988DDD}" v="3" dt="2023-10-24T21:25:46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7" autoAdjust="0"/>
    <p:restoredTop sz="70029" autoAdjust="0"/>
  </p:normalViewPr>
  <p:slideViewPr>
    <p:cSldViewPr snapToGrid="0">
      <p:cViewPr varScale="1">
        <p:scale>
          <a:sx n="105" d="100"/>
          <a:sy n="105" d="100"/>
        </p:scale>
        <p:origin x="1392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283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Relationship Id="rId30" Type="http://schemas.microsoft.com/office/2018/10/relationships/authors" Target="author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ng, Kathryn L. (Leann) (ATSDR/OAD/OCHHA)" userId="932bd645-4c0c-4764-8d69-9777a9c60f3f" providerId="ADAL" clId="{EAE2A3C6-0C77-4CEE-A140-CE3808988DDD}"/>
    <pc:docChg chg="modSld">
      <pc:chgData name="Bing, Kathryn L. (Leann) (ATSDR/OAD/OCHHA)" userId="932bd645-4c0c-4764-8d69-9777a9c60f3f" providerId="ADAL" clId="{EAE2A3C6-0C77-4CEE-A140-CE3808988DDD}" dt="2023-10-26T13:52:22.582" v="238" actId="6549"/>
      <pc:docMkLst>
        <pc:docMk/>
      </pc:docMkLst>
      <pc:sldChg chg="modNotesTx">
        <pc:chgData name="Bing, Kathryn L. (Leann) (ATSDR/OAD/OCHHA)" userId="932bd645-4c0c-4764-8d69-9777a9c60f3f" providerId="ADAL" clId="{EAE2A3C6-0C77-4CEE-A140-CE3808988DDD}" dt="2023-10-26T13:51:57.522" v="234" actId="20577"/>
        <pc:sldMkLst>
          <pc:docMk/>
          <pc:sldMk cId="2014021260" sldId="303"/>
        </pc:sldMkLst>
      </pc:sldChg>
      <pc:sldChg chg="modSp">
        <pc:chgData name="Bing, Kathryn L. (Leann) (ATSDR/OAD/OCHHA)" userId="932bd645-4c0c-4764-8d69-9777a9c60f3f" providerId="ADAL" clId="{EAE2A3C6-0C77-4CEE-A140-CE3808988DDD}" dt="2023-10-24T21:25:46.638" v="5" actId="27636"/>
        <pc:sldMkLst>
          <pc:docMk/>
          <pc:sldMk cId="2717066277" sldId="336"/>
        </pc:sldMkLst>
        <pc:spChg chg="mod">
          <ac:chgData name="Bing, Kathryn L. (Leann) (ATSDR/OAD/OCHHA)" userId="932bd645-4c0c-4764-8d69-9777a9c60f3f" providerId="ADAL" clId="{EAE2A3C6-0C77-4CEE-A140-CE3808988DDD}" dt="2023-10-24T21:25:46.638" v="5" actId="27636"/>
          <ac:spMkLst>
            <pc:docMk/>
            <pc:sldMk cId="2717066277" sldId="336"/>
            <ac:spMk id="2" creationId="{00000000-0000-0000-0000-000000000000}"/>
          </ac:spMkLst>
        </pc:spChg>
      </pc:sldChg>
      <pc:sldChg chg="modNotesTx">
        <pc:chgData name="Bing, Kathryn L. (Leann) (ATSDR/OAD/OCHHA)" userId="932bd645-4c0c-4764-8d69-9777a9c60f3f" providerId="ADAL" clId="{EAE2A3C6-0C77-4CEE-A140-CE3808988DDD}" dt="2023-10-26T13:51:43.985" v="221" actId="6549"/>
        <pc:sldMkLst>
          <pc:docMk/>
          <pc:sldMk cId="381608373" sldId="418"/>
        </pc:sldMkLst>
      </pc:sldChg>
      <pc:sldChg chg="modNotesTx">
        <pc:chgData name="Bing, Kathryn L. (Leann) (ATSDR/OAD/OCHHA)" userId="932bd645-4c0c-4764-8d69-9777a9c60f3f" providerId="ADAL" clId="{EAE2A3C6-0C77-4CEE-A140-CE3808988DDD}" dt="2023-10-26T13:51:38.875" v="220" actId="6549"/>
        <pc:sldMkLst>
          <pc:docMk/>
          <pc:sldMk cId="2856271624" sldId="420"/>
        </pc:sldMkLst>
      </pc:sldChg>
      <pc:sldChg chg="modNotesTx">
        <pc:chgData name="Bing, Kathryn L. (Leann) (ATSDR/OAD/OCHHA)" userId="932bd645-4c0c-4764-8d69-9777a9c60f3f" providerId="ADAL" clId="{EAE2A3C6-0C77-4CEE-A140-CE3808988DDD}" dt="2023-10-26T13:51:33.707" v="219" actId="6549"/>
        <pc:sldMkLst>
          <pc:docMk/>
          <pc:sldMk cId="1824649707" sldId="447"/>
        </pc:sldMkLst>
      </pc:sldChg>
      <pc:sldChg chg="modNotesTx">
        <pc:chgData name="Bing, Kathryn L. (Leann) (ATSDR/OAD/OCHHA)" userId="932bd645-4c0c-4764-8d69-9777a9c60f3f" providerId="ADAL" clId="{EAE2A3C6-0C77-4CEE-A140-CE3808988DDD}" dt="2023-10-24T21:26:25.116" v="44" actId="20577"/>
        <pc:sldMkLst>
          <pc:docMk/>
          <pc:sldMk cId="4051015252" sldId="500"/>
        </pc:sldMkLst>
      </pc:sldChg>
      <pc:sldChg chg="modSp mod modNotesTx">
        <pc:chgData name="Bing, Kathryn L. (Leann) (ATSDR/OAD/OCHHA)" userId="932bd645-4c0c-4764-8d69-9777a9c60f3f" providerId="ADAL" clId="{EAE2A3C6-0C77-4CEE-A140-CE3808988DDD}" dt="2023-10-26T13:52:11.124" v="236" actId="6549"/>
        <pc:sldMkLst>
          <pc:docMk/>
          <pc:sldMk cId="3068436309" sldId="501"/>
        </pc:sldMkLst>
        <pc:spChg chg="mod">
          <ac:chgData name="Bing, Kathryn L. (Leann) (ATSDR/OAD/OCHHA)" userId="932bd645-4c0c-4764-8d69-9777a9c60f3f" providerId="ADAL" clId="{EAE2A3C6-0C77-4CEE-A140-CE3808988DDD}" dt="2023-10-24T21:23:47.453" v="2" actId="1076"/>
          <ac:spMkLst>
            <pc:docMk/>
            <pc:sldMk cId="3068436309" sldId="501"/>
            <ac:spMk id="6" creationId="{8BE8D53B-7C60-4CC4-B7EF-C87EDE233575}"/>
          </ac:spMkLst>
        </pc:spChg>
      </pc:sldChg>
      <pc:sldChg chg="modNotesTx">
        <pc:chgData name="Bing, Kathryn L. (Leann) (ATSDR/OAD/OCHHA)" userId="932bd645-4c0c-4764-8d69-9777a9c60f3f" providerId="ADAL" clId="{EAE2A3C6-0C77-4CEE-A140-CE3808988DDD}" dt="2023-10-26T13:52:04.395" v="235" actId="6549"/>
        <pc:sldMkLst>
          <pc:docMk/>
          <pc:sldMk cId="75038065" sldId="502"/>
        </pc:sldMkLst>
      </pc:sldChg>
      <pc:sldChg chg="modNotesTx">
        <pc:chgData name="Bing, Kathryn L. (Leann) (ATSDR/OAD/OCHHA)" userId="932bd645-4c0c-4764-8d69-9777a9c60f3f" providerId="ADAL" clId="{EAE2A3C6-0C77-4CEE-A140-CE3808988DDD}" dt="2023-10-26T13:52:16.660" v="237" actId="6549"/>
        <pc:sldMkLst>
          <pc:docMk/>
          <pc:sldMk cId="2918672521" sldId="503"/>
        </pc:sldMkLst>
      </pc:sldChg>
      <pc:sldChg chg="modNotesTx">
        <pc:chgData name="Bing, Kathryn L. (Leann) (ATSDR/OAD/OCHHA)" userId="932bd645-4c0c-4764-8d69-9777a9c60f3f" providerId="ADAL" clId="{EAE2A3C6-0C77-4CEE-A140-CE3808988DDD}" dt="2023-10-26T13:52:22.582" v="238" actId="6549"/>
        <pc:sldMkLst>
          <pc:docMk/>
          <pc:sldMk cId="3374411767" sldId="50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10/26/2023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Stock photo: Family walking together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8CAEC-4554-485B-9189-C45C7447A4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783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1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72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8CAEC-4554-485B-9189-C45C7447A4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397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will give a brief overview of ATSDR, public health resources, and poison centers.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14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8CAEC-4554-485B-9189-C45C7447A4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904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06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633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Photo: ATSDR employee talking to EPA person (Source: ATSDR 2010)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19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6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Photo: EPA and ATSDR talking at a site meeting (Source: ATSDR 2012)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1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890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34"/>
          <a:stretch/>
        </p:blipFill>
        <p:spPr>
          <a:xfrm>
            <a:off x="0" y="0"/>
            <a:ext cx="9144000" cy="94149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956741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75B99D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200" y="2061700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75B99D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876702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75B99D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2552" y="239913"/>
            <a:ext cx="6793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Agency</a:t>
            </a:r>
            <a:r>
              <a:rPr lang="en-US" sz="2400" b="1" baseline="0" dirty="0">
                <a:solidFill>
                  <a:schemeClr val="bg2"/>
                </a:solidFill>
                <a:latin typeface="Calibri" panose="020F0502020204030204" pitchFamily="34" charset="0"/>
              </a:rPr>
              <a:t> for Toxic Substances &amp; Disease Registry</a:t>
            </a: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20127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75B99D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ATSDR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75B99D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5984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7A003C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48" b="-8307"/>
          <a:stretch/>
        </p:blipFill>
        <p:spPr>
          <a:xfrm>
            <a:off x="0" y="5010268"/>
            <a:ext cx="9151408" cy="22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5558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75B99D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4" b="-8708"/>
          <a:stretch/>
        </p:blipFill>
        <p:spPr>
          <a:xfrm>
            <a:off x="0" y="5003315"/>
            <a:ext cx="9151408" cy="24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_background">
    <p:bg>
      <p:bgPr>
        <a:solidFill>
          <a:srgbClr val="75B9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46531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4409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75B99D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200" y="144905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75B99D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26405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75B99D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345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NCEH-ATSDR_1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22776" y="338329"/>
            <a:ext cx="5084064" cy="866834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2250"/>
              </a:lnSpc>
              <a:defRPr sz="2400" b="1" baseline="0">
                <a:solidFill>
                  <a:srgbClr val="005DAA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922776" y="1463040"/>
            <a:ext cx="5084064" cy="658368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1" baseline="0">
                <a:solidFill>
                  <a:srgbClr val="005DAA"/>
                </a:solidFill>
                <a:effectLst/>
                <a:latin typeface="Calibri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922776" y="2468880"/>
            <a:ext cx="5084064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500" baseline="0">
                <a:solidFill>
                  <a:srgbClr val="005DAA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43402" y="4431604"/>
            <a:ext cx="6550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Environmental Health</a:t>
            </a:r>
          </a:p>
          <a:p>
            <a:r>
              <a:rPr lang="en-US" sz="1200" b="1" dirty="0">
                <a:solidFill>
                  <a:schemeClr val="bg2"/>
                </a:solidFill>
                <a:latin typeface="Calibri" panose="020F0502020204030204" pitchFamily="34" charset="0"/>
              </a:rPr>
              <a:t>Agency</a:t>
            </a:r>
            <a:r>
              <a:rPr lang="en-US" sz="1200" b="1" baseline="0" dirty="0">
                <a:solidFill>
                  <a:schemeClr val="bg2"/>
                </a:solidFill>
                <a:latin typeface="Calibri" panose="020F0502020204030204" pitchFamily="34" charset="0"/>
              </a:rPr>
              <a:t> for Toxic Substances and Disease Registry</a:t>
            </a:r>
            <a:endParaRPr lang="en-US" sz="1200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t="20907" b="9401"/>
          <a:stretch/>
        </p:blipFill>
        <p:spPr>
          <a:xfrm>
            <a:off x="-1" y="187680"/>
            <a:ext cx="3712533" cy="41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1194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_NCEH-ATSD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27220" y="3387249"/>
            <a:ext cx="6639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  <a:latin typeface="Calibri" panose="020F0502020204030204" pitchFamily="34" charset="0"/>
              </a:rPr>
              <a:t>For more information, contact NCEH/ATSDR</a:t>
            </a:r>
            <a:br>
              <a:rPr lang="en-US" sz="900" dirty="0">
                <a:solidFill>
                  <a:schemeClr val="bg2"/>
                </a:solidFill>
                <a:latin typeface="Calibri" panose="020F0502020204030204" pitchFamily="34" charset="0"/>
              </a:rPr>
            </a:br>
            <a:r>
              <a:rPr lang="en-US" sz="900" dirty="0">
                <a:solidFill>
                  <a:schemeClr val="bg2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900" dirty="0">
                <a:solidFill>
                  <a:schemeClr val="bg2"/>
                </a:solidFill>
                <a:latin typeface="Calibri" panose="020F0502020204030204" pitchFamily="34" charset="0"/>
              </a:rPr>
            </a:br>
            <a:r>
              <a:rPr lang="en-US" sz="900" dirty="0">
                <a:solidFill>
                  <a:schemeClr val="bg2"/>
                </a:solidFill>
                <a:latin typeface="Calibri" panose="020F0502020204030204" pitchFamily="34" charset="0"/>
              </a:rPr>
              <a:t>TTY:  1-888-232-6348           www.atsdr.cdc.gov          www.cdc.gov</a:t>
            </a:r>
            <a:br>
              <a:rPr lang="en-US" sz="900" dirty="0">
                <a:solidFill>
                  <a:schemeClr val="bg2"/>
                </a:solidFill>
                <a:latin typeface="Calibri" panose="020F0502020204030204" pitchFamily="34" charset="0"/>
              </a:rPr>
            </a:br>
            <a:r>
              <a:rPr lang="en-US" sz="900" dirty="0">
                <a:solidFill>
                  <a:schemeClr val="bg2"/>
                </a:solidFill>
                <a:latin typeface="Calibri" panose="020F0502020204030204" pitchFamily="34" charset="0"/>
              </a:rPr>
              <a:t>Follow us on Twitter   @CDCEnvironment</a:t>
            </a:r>
            <a:br>
              <a:rPr lang="en-US" sz="900" dirty="0">
                <a:solidFill>
                  <a:schemeClr val="bg2"/>
                </a:solidFill>
                <a:latin typeface="Calibri" panose="020F0502020204030204" pitchFamily="34" charset="0"/>
              </a:rPr>
            </a:br>
            <a:br>
              <a:rPr lang="en-US" sz="900" dirty="0">
                <a:solidFill>
                  <a:schemeClr val="bg2"/>
                </a:solidFill>
                <a:latin typeface="Calibri" panose="020F0502020204030204" pitchFamily="34" charset="0"/>
              </a:rPr>
            </a:br>
            <a:r>
              <a:rPr lang="en-US" sz="900" dirty="0">
                <a:solidFill>
                  <a:schemeClr val="bg2"/>
                </a:solidFill>
                <a:latin typeface="Calibri" panose="020F0502020204030204" pitchFamily="34" charset="0"/>
              </a:rPr>
              <a:t>The findings and conclusions in this presentation have not been formally disseminated by [the Centers for Disease Control and Prevention/the Agency for Toxic Substances and Disease Registry] and should not be construed to represent any agency determination or policy.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210310"/>
            <a:ext cx="7772400" cy="91440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lnSpc>
                <a:spcPts val="1650"/>
              </a:lnSpc>
              <a:buNone/>
              <a:defRPr sz="2100" b="1" baseline="0">
                <a:solidFill>
                  <a:srgbClr val="005DAA"/>
                </a:solidFill>
                <a:latin typeface="Calibri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8171032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100000"/>
              </a:lnSpc>
              <a:defRPr sz="2100" b="1" baseline="0">
                <a:solidFill>
                  <a:srgbClr val="005DAA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8265"/>
              </a:buClr>
              <a:buSzPct val="75000"/>
              <a:buFont typeface="Wingdings" panose="05000000000000000000" pitchFamily="2" charset="2"/>
              <a:buChar char="§"/>
              <a:defRPr sz="18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480060" indent="-171450">
              <a:buClr>
                <a:srgbClr val="008265"/>
              </a:buClr>
              <a:buSzPct val="75000"/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</a:defRPr>
            </a:lvl2pPr>
            <a:lvl3pPr marL="728663" indent="0">
              <a:buClr>
                <a:srgbClr val="008265"/>
              </a:buClr>
              <a:buSzPct val="75000"/>
              <a:buFont typeface="Wingdings" panose="05000000000000000000" pitchFamily="2" charset="2"/>
              <a:buNone/>
              <a:defRPr sz="1350">
                <a:solidFill>
                  <a:srgbClr val="000000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6797" y="5107771"/>
            <a:ext cx="9151374" cy="0"/>
            <a:chOff x="-6797" y="5107771"/>
            <a:chExt cx="9151374" cy="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-6797" y="5107771"/>
              <a:ext cx="5639001" cy="0"/>
            </a:xfrm>
            <a:prstGeom prst="line">
              <a:avLst/>
            </a:prstGeom>
            <a:ln w="95250">
              <a:solidFill>
                <a:srgbClr val="005D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440406" y="5107771"/>
              <a:ext cx="704171" cy="0"/>
            </a:xfrm>
            <a:prstGeom prst="line">
              <a:avLst/>
            </a:prstGeom>
            <a:ln w="95250">
              <a:solidFill>
                <a:srgbClr val="76AE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035456" y="5107771"/>
              <a:ext cx="704171" cy="0"/>
            </a:xfrm>
            <a:prstGeom prst="line">
              <a:avLst/>
            </a:prstGeom>
            <a:ln w="95250">
              <a:solidFill>
                <a:srgbClr val="0082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332981" y="5107771"/>
              <a:ext cx="704171" cy="0"/>
            </a:xfrm>
            <a:prstGeom prst="line">
              <a:avLst/>
            </a:prstGeom>
            <a:ln w="95250">
              <a:solidFill>
                <a:srgbClr val="541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737930" y="5107771"/>
              <a:ext cx="704171" cy="0"/>
            </a:xfrm>
            <a:prstGeom prst="line">
              <a:avLst/>
            </a:prstGeom>
            <a:ln w="95250">
              <a:solidFill>
                <a:srgbClr val="B0B5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630507" y="5107771"/>
              <a:ext cx="704171" cy="0"/>
            </a:xfrm>
            <a:prstGeom prst="line">
              <a:avLst/>
            </a:prstGeom>
            <a:ln w="9525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933976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-by-Sid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100000"/>
              </a:lnSpc>
              <a:defRPr sz="2800" b="1" baseline="0">
                <a:solidFill>
                  <a:srgbClr val="005DAA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8265"/>
              </a:buClr>
              <a:buSzPct val="75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640080" indent="-228600">
              <a:buClr>
                <a:srgbClr val="008265"/>
              </a:buClr>
              <a:buSzPct val="75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lvl2pPr>
            <a:lvl3pPr marL="914400" indent="0">
              <a:buClr>
                <a:srgbClr val="008265"/>
              </a:buClr>
              <a:buSzPct val="75000"/>
              <a:buFont typeface="Arial" pitchFamily="34" charset="0"/>
              <a:buNone/>
              <a:defRPr sz="1800">
                <a:solidFill>
                  <a:srgbClr val="000000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8265"/>
              </a:buClr>
              <a:buSzPct val="75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640080" indent="-228600">
              <a:buClr>
                <a:srgbClr val="008265"/>
              </a:buClr>
              <a:buSzPct val="75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lvl2pPr>
            <a:lvl3pPr>
              <a:buClr>
                <a:srgbClr val="008265"/>
              </a:buClr>
              <a:buSzPct val="75000"/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6797" y="5111496"/>
            <a:ext cx="5639001" cy="0"/>
          </a:xfrm>
          <a:prstGeom prst="line">
            <a:avLst/>
          </a:prstGeom>
          <a:ln w="95250">
            <a:solidFill>
              <a:srgbClr val="005D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440406" y="5111496"/>
            <a:ext cx="704171" cy="0"/>
          </a:xfrm>
          <a:prstGeom prst="line">
            <a:avLst/>
          </a:prstGeom>
          <a:ln w="95250">
            <a:solidFill>
              <a:srgbClr val="76AE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35456" y="5111496"/>
            <a:ext cx="704171" cy="0"/>
          </a:xfrm>
          <a:prstGeom prst="line">
            <a:avLst/>
          </a:prstGeom>
          <a:ln w="95250">
            <a:solidFill>
              <a:srgbClr val="0082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32981" y="5111496"/>
            <a:ext cx="704171" cy="0"/>
          </a:xfrm>
          <a:prstGeom prst="line">
            <a:avLst/>
          </a:prstGeom>
          <a:ln w="95250">
            <a:solidFill>
              <a:srgbClr val="541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737930" y="5111496"/>
            <a:ext cx="704171" cy="0"/>
          </a:xfrm>
          <a:prstGeom prst="line">
            <a:avLst/>
          </a:prstGeom>
          <a:ln w="95250">
            <a:solidFill>
              <a:srgbClr val="B0B5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30507" y="5111496"/>
            <a:ext cx="704171" cy="0"/>
          </a:xfrm>
          <a:prstGeom prst="line">
            <a:avLst/>
          </a:prstGeom>
          <a:ln w="95250">
            <a:solidFill>
              <a:srgbClr val="EEB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1087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54" r:id="rId2"/>
    <p:sldLayoutId id="2147483852" r:id="rId3"/>
    <p:sldLayoutId id="2147483857" r:id="rId4"/>
    <p:sldLayoutId id="2147483860" r:id="rId5"/>
    <p:sldLayoutId id="2147483864" r:id="rId6"/>
    <p:sldLayoutId id="2147483865" r:id="rId7"/>
    <p:sldLayoutId id="2147483866" r:id="rId8"/>
    <p:sldLayoutId id="2147483867" r:id="rId9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Bing@cdc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85081" y="352698"/>
            <a:ext cx="4588656" cy="123044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br>
              <a:rPr lang="en-US" sz="2600" dirty="0"/>
            </a:br>
            <a:r>
              <a:rPr lang="en-US" sz="2800" dirty="0"/>
              <a:t>Agency for Toxic Substances and Disease Registry (ATSDR) </a:t>
            </a:r>
            <a:br>
              <a:rPr lang="en-US" sz="2600" dirty="0"/>
            </a:br>
            <a:br>
              <a:rPr lang="en-US" sz="2600" dirty="0"/>
            </a:br>
            <a:endParaRPr lang="en-US" sz="2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085082" y="1871298"/>
            <a:ext cx="4048984" cy="1881836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005984"/>
                </a:solidFill>
              </a:rPr>
              <a:t>Leann Bing</a:t>
            </a:r>
          </a:p>
          <a:p>
            <a:pPr algn="ctr"/>
            <a:r>
              <a:rPr lang="en-US" sz="1800" dirty="0">
                <a:solidFill>
                  <a:srgbClr val="005984"/>
                </a:solidFill>
              </a:rPr>
              <a:t>ATSDR Region IV</a:t>
            </a:r>
          </a:p>
          <a:p>
            <a:pPr algn="ctr"/>
            <a:endParaRPr lang="en-US" sz="1800" dirty="0">
              <a:solidFill>
                <a:srgbClr val="005984"/>
              </a:solidFill>
            </a:endParaRPr>
          </a:p>
          <a:p>
            <a:pPr algn="ctr"/>
            <a:r>
              <a:rPr lang="en-US" sz="1800" dirty="0">
                <a:solidFill>
                  <a:srgbClr val="005984"/>
                </a:solidFill>
              </a:rPr>
              <a:t>Region 4 Regional Response Team (RRT4)</a:t>
            </a:r>
            <a:br>
              <a:rPr lang="en-US" sz="1800" dirty="0"/>
            </a:br>
            <a:r>
              <a:rPr lang="en-US" sz="1800" dirty="0">
                <a:solidFill>
                  <a:srgbClr val="005984"/>
                </a:solidFill>
              </a:rPr>
              <a:t>November 1, 2023</a:t>
            </a:r>
          </a:p>
          <a:p>
            <a:pPr algn="ctr"/>
            <a:endParaRPr lang="en-US" sz="1800" dirty="0">
              <a:solidFill>
                <a:srgbClr val="005984"/>
              </a:solidFill>
            </a:endParaRPr>
          </a:p>
          <a:p>
            <a:pPr algn="ctr"/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05101525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205979"/>
            <a:ext cx="8595360" cy="79061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5984"/>
                </a:solidFill>
              </a:rPr>
              <a:t>Incorporating Poison Centers</a:t>
            </a:r>
            <a:br>
              <a:rPr lang="en-US" dirty="0">
                <a:solidFill>
                  <a:srgbClr val="005984"/>
                </a:solidFill>
              </a:rPr>
            </a:br>
            <a:r>
              <a:rPr lang="en-US" dirty="0">
                <a:solidFill>
                  <a:srgbClr val="005984"/>
                </a:solidFill>
              </a:rPr>
              <a:t>into the Unified Command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59" y="1109609"/>
            <a:ext cx="7792948" cy="3827912"/>
          </a:xfrm>
        </p:spPr>
        <p:txBody>
          <a:bodyPr/>
          <a:lstStyle/>
          <a:p>
            <a:pPr marL="0" marR="0" eaLnBrk="0" fontAlgn="base" hangingPunct="0">
              <a:spcBef>
                <a:spcPts val="575"/>
              </a:spcBef>
              <a:spcAft>
                <a:spcPts val="0"/>
              </a:spcAft>
            </a:pPr>
            <a:r>
              <a:rPr lang="en-US" b="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ATSDR can assist Region 4 Regional Response Team (RRT) with establishing a Region 4 Annex similar to the successful Region 6 RRT Annex 20 - </a:t>
            </a:r>
            <a:r>
              <a:rPr lang="en-US" b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protocols for activating and incorporating PCs into </a:t>
            </a:r>
            <a:r>
              <a:rPr lang="en-US" b="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emergency events.</a:t>
            </a:r>
            <a:endParaRPr lang="en-US" b="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eaLnBrk="0" fontAlgn="base" hangingPunct="0">
              <a:spcBef>
                <a:spcPts val="575"/>
              </a:spcBef>
              <a:spcAft>
                <a:spcPts val="0"/>
              </a:spcAft>
            </a:pPr>
            <a:endParaRPr lang="en-US" b="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eaLnBrk="0" fontAlgn="base" hangingPunct="0">
              <a:spcBef>
                <a:spcPts val="575"/>
              </a:spcBef>
              <a:spcAft>
                <a:spcPts val="0"/>
              </a:spcAft>
            </a:pPr>
            <a:r>
              <a:rPr lang="en-US" b="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ATSDR can assist the Region 4 RRT with coordinating and collaborating with the 10 regional PCs and 8 state health departments in Region 4. </a:t>
            </a:r>
            <a:endParaRPr lang="en-US" b="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b="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1176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37786" y="412006"/>
            <a:ext cx="5829300" cy="685800"/>
          </a:xfrm>
        </p:spPr>
        <p:txBody>
          <a:bodyPr/>
          <a:lstStyle/>
          <a:p>
            <a:r>
              <a:rPr lang="en-US" sz="2800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61649AD-DB95-4E30-A8B6-3DF14BBB9411}"/>
              </a:ext>
            </a:extLst>
          </p:cNvPr>
          <p:cNvSpPr txBox="1">
            <a:spLocks/>
          </p:cNvSpPr>
          <p:nvPr/>
        </p:nvSpPr>
        <p:spPr>
          <a:xfrm>
            <a:off x="3739409" y="178299"/>
            <a:ext cx="4502065" cy="28736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  <a:p>
            <a:endParaRPr lang="en-US" sz="1600" dirty="0">
              <a:solidFill>
                <a:srgbClr val="0F4187"/>
              </a:solidFill>
              <a:ea typeface="ＭＳ Ｐゴシック" charset="-128"/>
            </a:endParaRPr>
          </a:p>
          <a:p>
            <a:endParaRPr lang="en-US" sz="1600" dirty="0">
              <a:solidFill>
                <a:srgbClr val="0F4187"/>
              </a:solidFill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F4187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Leann Bing,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F4187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ATSDR Region 4 Representative/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F4187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Environmental Health Scientist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F4187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Office:  770.488.3002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F4187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Email:  </a:t>
            </a:r>
            <a:r>
              <a:rPr lang="en-US" sz="2000" dirty="0">
                <a:solidFill>
                  <a:srgbClr val="0F4187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  <a:hlinkClick r:id="rId3"/>
              </a:rPr>
              <a:t>KBing@cdc.gov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706627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9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1" y="605642"/>
            <a:ext cx="8294913" cy="1686296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F00A29-C8B4-4075-91B1-ACAE14FE6233}"/>
              </a:ext>
            </a:extLst>
          </p:cNvPr>
          <p:cNvSpPr txBox="1"/>
          <p:nvPr/>
        </p:nvSpPr>
        <p:spPr>
          <a:xfrm>
            <a:off x="902524" y="1686296"/>
            <a:ext cx="73389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 of ATSDR</a:t>
            </a:r>
          </a:p>
          <a:p>
            <a:endParaRPr lang="en-US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Health Resources</a:t>
            </a:r>
            <a:b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Poison Centers</a:t>
            </a:r>
          </a:p>
        </p:txBody>
      </p:sp>
    </p:spTree>
    <p:extLst>
      <p:ext uri="{BB962C8B-B14F-4D97-AF65-F5344CB8AC3E}">
        <p14:creationId xmlns:p14="http://schemas.microsoft.com/office/powerpoint/2010/main" val="322506913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95943"/>
            <a:ext cx="8229600" cy="1259172"/>
          </a:xfrm>
        </p:spPr>
        <p:txBody>
          <a:bodyPr/>
          <a:lstStyle/>
          <a:p>
            <a:pPr algn="ctr"/>
            <a:r>
              <a:rPr lang="en-US" sz="2400" dirty="0"/>
              <a:t>Agency for Toxic Substances and Disease Registry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65771" y="940526"/>
            <a:ext cx="6871943" cy="3785586"/>
          </a:xfrm>
        </p:spPr>
        <p:txBody>
          <a:bodyPr>
            <a:noAutofit/>
          </a:bodyPr>
          <a:lstStyle/>
          <a:p>
            <a:r>
              <a:rPr lang="en-US" b="0" dirty="0"/>
              <a:t>Federal public health agency (non-regulatory)</a:t>
            </a:r>
          </a:p>
          <a:p>
            <a:endParaRPr lang="en-US" sz="1200" b="0" dirty="0"/>
          </a:p>
          <a:p>
            <a:r>
              <a:rPr lang="en-US" b="0" dirty="0"/>
              <a:t>Created by the Superfund Law in 1980 (CERCLA), 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as amended by Superfund Amendments and Reauthorization Act (SARA) in 1986</a:t>
            </a:r>
          </a:p>
          <a:p>
            <a:endParaRPr lang="en-US" sz="1100" b="0" dirty="0"/>
          </a:p>
          <a:p>
            <a:r>
              <a:rPr lang="en-US" b="0" dirty="0"/>
              <a:t>Congressionally mandated ATSDR to:</a:t>
            </a:r>
          </a:p>
          <a:p>
            <a:pPr lvl="1"/>
            <a:r>
              <a:rPr lang="en-US" sz="1800" dirty="0"/>
              <a:t>Perform public health assessments at hazardous waste sites</a:t>
            </a:r>
          </a:p>
          <a:p>
            <a:pPr lvl="1"/>
            <a:r>
              <a:rPr lang="en-US" sz="1800" dirty="0"/>
              <a:t>Develop toxicological profiles on harmful substances</a:t>
            </a:r>
          </a:p>
          <a:p>
            <a:pPr lvl="1"/>
            <a:r>
              <a:rPr lang="en-US" sz="1800" dirty="0"/>
              <a:t>Conduct epidemiological health studies</a:t>
            </a:r>
          </a:p>
          <a:p>
            <a:pPr lvl="1"/>
            <a:r>
              <a:rPr lang="en-US" sz="1800" dirty="0"/>
              <a:t>Maintain health registries and conduct medical surveillance</a:t>
            </a:r>
          </a:p>
          <a:p>
            <a:pPr lvl="1"/>
            <a:endParaRPr lang="en-US" sz="1800" b="0" dirty="0"/>
          </a:p>
          <a:p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82464970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AAF68-4F1E-47F4-B5E5-A85367C5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ATSDR Regional Offices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C2238-5F28-442E-A2EB-DE164DCF2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Located in each of EPA’s 10 regional offices</a:t>
            </a:r>
          </a:p>
          <a:p>
            <a:r>
              <a:rPr lang="en-US" b="0" dirty="0"/>
              <a:t>Provide unique technical expertise and field experience</a:t>
            </a:r>
          </a:p>
          <a:p>
            <a:r>
              <a:rPr lang="en-US" b="0" dirty="0"/>
              <a:t>Serve as liaisons with ATSDR HQs, EPA, and other federal agencies and help implement regional programs</a:t>
            </a:r>
          </a:p>
          <a:p>
            <a:r>
              <a:rPr lang="en-US" b="0" dirty="0"/>
              <a:t>Develop working relationships with EPA, other federal and state agencies, community groups, and citizens</a:t>
            </a:r>
          </a:p>
          <a:p>
            <a:r>
              <a:rPr lang="en-US" b="0" dirty="0"/>
              <a:t>Provide a national presence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5627162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A62E8-ABC9-4CAE-A19A-33F40E593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Protecting Communities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32D00-B7E9-4051-A3A9-40D7A1143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1336"/>
            <a:ext cx="8443732" cy="3143250"/>
          </a:xfrm>
        </p:spPr>
        <p:txBody>
          <a:bodyPr/>
          <a:lstStyle/>
          <a:p>
            <a:pPr marL="0" indent="0"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We receive requests for support from federal, state, and local agencies; community groups; and residents.</a:t>
            </a:r>
          </a:p>
          <a:p>
            <a:pPr marL="0" indent="0">
              <a:buNone/>
            </a:pPr>
            <a:endParaRPr lang="en-US" sz="20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6B76F-3EA0-4D66-81AA-7B50B1282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78" y="1898248"/>
            <a:ext cx="5612086" cy="30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837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5984"/>
                </a:solidFill>
              </a:rPr>
              <a:t>Protecting Communities: What It 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93" y="1253575"/>
            <a:ext cx="4704907" cy="3419009"/>
          </a:xfrm>
        </p:spPr>
        <p:txBody>
          <a:bodyPr/>
          <a:lstStyle/>
          <a:p>
            <a:pPr marL="0" indent="0">
              <a:buClr>
                <a:srgbClr val="75B99D"/>
              </a:buClr>
              <a:buNone/>
            </a:pPr>
            <a:r>
              <a:rPr lang="en-US" dirty="0">
                <a:solidFill>
                  <a:srgbClr val="005984"/>
                </a:solidFill>
              </a:rPr>
              <a:t>Technical Expertise of ATSDR Staff </a:t>
            </a:r>
          </a:p>
          <a:p>
            <a:pPr lvl="1"/>
            <a:r>
              <a:rPr lang="en-US" dirty="0"/>
              <a:t>Toxicology</a:t>
            </a:r>
          </a:p>
          <a:p>
            <a:pPr lvl="1"/>
            <a:r>
              <a:rPr lang="en-US" dirty="0"/>
              <a:t>Environmental Science</a:t>
            </a:r>
          </a:p>
          <a:p>
            <a:pPr lvl="1"/>
            <a:r>
              <a:rPr lang="en-US" dirty="0"/>
              <a:t>Environmental Medicine</a:t>
            </a:r>
          </a:p>
          <a:p>
            <a:pPr lvl="1"/>
            <a:r>
              <a:rPr lang="en-US" dirty="0"/>
              <a:t>Health Education</a:t>
            </a:r>
          </a:p>
          <a:p>
            <a:pPr lvl="1"/>
            <a:r>
              <a:rPr lang="en-US" dirty="0"/>
              <a:t>Epidemiology</a:t>
            </a:r>
          </a:p>
          <a:p>
            <a:pPr lvl="1"/>
            <a:r>
              <a:rPr lang="en-US" dirty="0"/>
              <a:t>Community Engagement</a:t>
            </a:r>
          </a:p>
          <a:p>
            <a:pPr lvl="1"/>
            <a:r>
              <a:rPr lang="en-US" dirty="0"/>
              <a:t>Physical Science and Engineering</a:t>
            </a:r>
          </a:p>
          <a:p>
            <a:pPr lvl="1"/>
            <a:r>
              <a:rPr lang="en-US" dirty="0"/>
              <a:t>Public Health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 descr="Man wearing ATSDR t-shirt.">
            <a:extLst>
              <a:ext uri="{FF2B5EF4-FFF2-40B4-BE49-F238E27FC236}">
                <a16:creationId xmlns:a16="http://schemas.microsoft.com/office/drawing/2014/main" id="{88941868-73DA-441B-875C-BD471BAE7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8362" r="23581"/>
          <a:stretch/>
        </p:blipFill>
        <p:spPr bwMode="auto">
          <a:xfrm>
            <a:off x="5257800" y="1276169"/>
            <a:ext cx="2819400" cy="3305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7E5DFF-FE4D-4809-A9AF-D86658FCD8CF}"/>
              </a:ext>
            </a:extLst>
          </p:cNvPr>
          <p:cNvSpPr txBox="1"/>
          <p:nvPr/>
        </p:nvSpPr>
        <p:spPr>
          <a:xfrm>
            <a:off x="5257800" y="4582132"/>
            <a:ext cx="2707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Source: ATSDR 2010</a:t>
            </a:r>
          </a:p>
        </p:txBody>
      </p:sp>
    </p:spTree>
    <p:extLst>
      <p:ext uri="{BB962C8B-B14F-4D97-AF65-F5344CB8AC3E}">
        <p14:creationId xmlns:p14="http://schemas.microsoft.com/office/powerpoint/2010/main" val="201402126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205979"/>
            <a:ext cx="8595360" cy="60567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5984"/>
                </a:solidFill>
              </a:rPr>
              <a:t>Public Health Resources in Emergency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59" y="986466"/>
            <a:ext cx="6542100" cy="3845079"/>
          </a:xfrm>
        </p:spPr>
        <p:txBody>
          <a:bodyPr/>
          <a:lstStyle/>
          <a:p>
            <a:r>
              <a:rPr lang="en-US" b="0" dirty="0"/>
              <a:t>Agency for Toxic Substances and Disease Registry (ATSDR)</a:t>
            </a:r>
          </a:p>
          <a:p>
            <a:r>
              <a:rPr lang="en-US" dirty="0"/>
              <a:t>Poison Centers</a:t>
            </a:r>
            <a:endParaRPr lang="en-US" b="0" dirty="0"/>
          </a:p>
          <a:p>
            <a:r>
              <a:rPr lang="en-US" b="0" dirty="0"/>
              <a:t>Southeast Pediatric Environmental Health Specialty Unit (SE PEHSU)</a:t>
            </a:r>
          </a:p>
          <a:p>
            <a:r>
              <a:rPr lang="en-US" b="0" dirty="0"/>
              <a:t>State Health Departments</a:t>
            </a:r>
          </a:p>
          <a:p>
            <a:r>
              <a:rPr lang="en-US" b="0" dirty="0"/>
              <a:t>Local Health Departments</a:t>
            </a:r>
          </a:p>
          <a:p>
            <a:r>
              <a:rPr lang="en-US" b="0" dirty="0"/>
              <a:t>Tribal Health Departments</a:t>
            </a:r>
          </a:p>
          <a:p>
            <a:endParaRPr lang="en-US" b="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3806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205979"/>
            <a:ext cx="8595360" cy="60567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5984"/>
                </a:solidFill>
              </a:rPr>
              <a:t>Public Health in Emergency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59" y="986466"/>
            <a:ext cx="5244957" cy="3951055"/>
          </a:xfrm>
        </p:spPr>
        <p:txBody>
          <a:bodyPr/>
          <a:lstStyle/>
          <a:p>
            <a:r>
              <a:rPr lang="en-US" b="0" dirty="0"/>
              <a:t>Investigate possible environmental health threats</a:t>
            </a:r>
          </a:p>
          <a:p>
            <a:r>
              <a:rPr lang="en-US" b="0" dirty="0"/>
              <a:t>Make public health recommendations to reduce exposures to hazardous substances</a:t>
            </a:r>
          </a:p>
          <a:p>
            <a:r>
              <a:rPr lang="en-US" b="0" dirty="0"/>
              <a:t>Provide health messaging and communication </a:t>
            </a:r>
          </a:p>
          <a:p>
            <a:r>
              <a:rPr lang="en-US" b="0" dirty="0"/>
              <a:t>Provide clinical and medical toxicology advice</a:t>
            </a:r>
          </a:p>
          <a:p>
            <a:pPr lvl="1"/>
            <a:endParaRPr lang="en-US" dirty="0"/>
          </a:p>
        </p:txBody>
      </p:sp>
      <p:pic>
        <p:nvPicPr>
          <p:cNvPr id="5" name="Picture 4" descr="emergency response team talking">
            <a:extLst>
              <a:ext uri="{FF2B5EF4-FFF2-40B4-BE49-F238E27FC236}">
                <a16:creationId xmlns:a16="http://schemas.microsoft.com/office/drawing/2014/main" id="{06237CB4-E1CE-466E-830F-6FE835B5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8" b="10114"/>
          <a:stretch/>
        </p:blipFill>
        <p:spPr>
          <a:xfrm>
            <a:off x="5825446" y="1219200"/>
            <a:ext cx="2632753" cy="3016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E8D53B-7C60-4CC4-B7EF-C87EDE233575}"/>
              </a:ext>
            </a:extLst>
          </p:cNvPr>
          <p:cNvSpPr txBox="1"/>
          <p:nvPr/>
        </p:nvSpPr>
        <p:spPr>
          <a:xfrm>
            <a:off x="5788056" y="4235897"/>
            <a:ext cx="2707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Source: ATSDR 2012</a:t>
            </a:r>
          </a:p>
        </p:txBody>
      </p:sp>
    </p:spTree>
    <p:extLst>
      <p:ext uri="{BB962C8B-B14F-4D97-AF65-F5344CB8AC3E}">
        <p14:creationId xmlns:p14="http://schemas.microsoft.com/office/powerpoint/2010/main" val="306843630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205979"/>
            <a:ext cx="8595360" cy="79061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5984"/>
                </a:solidFill>
              </a:rPr>
              <a:t>Poison Center </a:t>
            </a:r>
            <a:br>
              <a:rPr lang="en-US" dirty="0">
                <a:solidFill>
                  <a:srgbClr val="005984"/>
                </a:solidFill>
              </a:rPr>
            </a:br>
            <a:r>
              <a:rPr lang="en-US" dirty="0">
                <a:solidFill>
                  <a:srgbClr val="005984"/>
                </a:solidFill>
              </a:rPr>
              <a:t>Support in Emergency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59" y="1188720"/>
            <a:ext cx="7792948" cy="3748801"/>
          </a:xfrm>
        </p:spPr>
        <p:txBody>
          <a:bodyPr/>
          <a:lstStyle/>
          <a:p>
            <a:r>
              <a:rPr lang="en-US" b="0" dirty="0"/>
              <a:t>Respond to calls asking for health advice</a:t>
            </a:r>
            <a:endParaRPr lang="en-US" b="0" strike="sngStrike" dirty="0"/>
          </a:p>
          <a:p>
            <a:r>
              <a:rPr lang="en-US" b="0" dirty="0"/>
              <a:t>Advise to health care facilities and providers on medical management </a:t>
            </a:r>
          </a:p>
          <a:p>
            <a:r>
              <a:rPr lang="en-US" b="0" dirty="0"/>
              <a:t>Collaborate with agencies on health messaging</a:t>
            </a:r>
          </a:p>
          <a:p>
            <a:r>
              <a:rPr lang="en-US" b="0" dirty="0"/>
              <a:t>Provide </a:t>
            </a:r>
            <a:r>
              <a:rPr lang="en-US" b="0" dirty="0" err="1"/>
              <a:t>SitReps</a:t>
            </a:r>
            <a:r>
              <a:rPr lang="en-US" b="0" dirty="0"/>
              <a:t> on Poison Center call volume, types of calls, symptoms, and geographic distribution</a:t>
            </a:r>
          </a:p>
          <a:p>
            <a:r>
              <a:rPr lang="en-US" b="0" dirty="0"/>
              <a:t>Some PCs may be able to establish a dedicated call line for the ER</a:t>
            </a:r>
          </a:p>
          <a:p>
            <a:endParaRPr lang="en-US" b="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7252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EH_ATSDR_combined">
  <a:themeElements>
    <a:clrScheme name="Custom 4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E852A1ECB45B469D04F890888847FA" ma:contentTypeVersion="12" ma:contentTypeDescription="Create a new document." ma:contentTypeScope="" ma:versionID="702612401fb650b01a317dfe228963a6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33088c3f-8af3-4e26-9eb0-3e53b561538d" targetNamespace="http://schemas.microsoft.com/office/2006/metadata/properties" ma:root="true" ma:fieldsID="03aa72180234dca3cfe9b23197e59675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33088c3f-8af3-4e26-9eb0-3e53b561538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5:lcf76f155ced4ddcb4097134ff3c332f" minOccurs="0"/>
                <xsd:element ref="ns5:MediaServiceObjectDetectorVersion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LengthInSeconds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34f92fb2-5db2-48ca-88ec-1a25982afe05}" ma:internalName="TaxCatchAllLabel" ma:readOnly="true" ma:showField="CatchAllDataLabel" ma:web="087bbdee-2326-49a7-a923-f0f8b16b6c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34f92fb2-5db2-48ca-88ec-1a25982afe05}" ma:internalName="TaxCatchAll" ma:showField="CatchAllData" ma:web="087bbdee-2326-49a7-a923-f0f8b16b6c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88c3f-8af3-4e26-9eb0-3e53b5615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3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</Language>
    <_Source xmlns="http://schemas.microsoft.com/sharepoint/v3/fields" xsi:nil="true"/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2023-10-26T18:25:43+00:00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 xsi:nil="true"/>
    <lcf76f155ced4ddcb4097134ff3c332f xmlns="33088c3f-8af3-4e26-9eb0-3e53b561538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27744C-A25E-4F35-9B26-8EE820D70B2B}"/>
</file>

<file path=customXml/itemProps2.xml><?xml version="1.0" encoding="utf-8"?>
<ds:datastoreItem xmlns:ds="http://schemas.openxmlformats.org/officeDocument/2006/customXml" ds:itemID="{BB23DD0E-13FE-471C-9A80-B9E8B5D4E85C}"/>
</file>

<file path=customXml/itemProps3.xml><?xml version="1.0" encoding="utf-8"?>
<ds:datastoreItem xmlns:ds="http://schemas.openxmlformats.org/officeDocument/2006/customXml" ds:itemID="{61D91901-D2A7-4DD1-AAF4-82A91EAA8C25}"/>
</file>

<file path=customXml/itemProps4.xml><?xml version="1.0" encoding="utf-8"?>
<ds:datastoreItem xmlns:ds="http://schemas.openxmlformats.org/officeDocument/2006/customXml" ds:itemID="{634D864E-5D7D-4E15-A5C8-6515EBBEA68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10607</TotalTime>
  <Words>512</Words>
  <Application>Microsoft Office PowerPoint</Application>
  <PresentationFormat>On-screen Show (16:9)</PresentationFormat>
  <Paragraphs>88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Myriad Web Pro</vt:lpstr>
      <vt:lpstr>Courier New</vt:lpstr>
      <vt:lpstr>Wingdings</vt:lpstr>
      <vt:lpstr>NCEH_ATSDR_combined</vt:lpstr>
      <vt:lpstr> Agency for Toxic Substances and Disease Registry (ATSDR)   </vt:lpstr>
      <vt:lpstr>  </vt:lpstr>
      <vt:lpstr>Agency for Toxic Substances and Disease Registry</vt:lpstr>
      <vt:lpstr>ATSDR Regional Offices </vt:lpstr>
      <vt:lpstr>Protecting Communities</vt:lpstr>
      <vt:lpstr>Protecting Communities: What It Takes</vt:lpstr>
      <vt:lpstr>Public Health Resources in Emergency Response</vt:lpstr>
      <vt:lpstr>Public Health in Emergency Response</vt:lpstr>
      <vt:lpstr>Poison Center  Support in Emergency Response</vt:lpstr>
      <vt:lpstr>Incorporating Poison Centers into the Unified Command System</vt:lpstr>
      <vt:lpstr>PowerPoint Presentation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Bing, Kathryn L. (Leann) (ATSDR/OAD/OCHHA)</cp:lastModifiedBy>
  <cp:revision>243</cp:revision>
  <cp:lastPrinted>2022-10-14T19:44:21Z</cp:lastPrinted>
  <dcterms:created xsi:type="dcterms:W3CDTF">2011-03-17T17:43:16Z</dcterms:created>
  <dcterms:modified xsi:type="dcterms:W3CDTF">2023-10-26T13:52:25Z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2021-03-03T14:46:04Z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fa2c6675-afdf-46d8-8321-9b5e3332fc68</vt:lpwstr>
  </property>
  <property fmtid="{D5CDD505-2E9C-101B-9397-08002B2CF9AE}" pid="9" name="MSIP_Label_7b94a7b8-f06c-4dfe-bdcc-9b548fd58c31_ContentBits">
    <vt:lpwstr>0</vt:lpwstr>
  </property>
  <property fmtid="{D5CDD505-2E9C-101B-9397-08002B2CF9AE}" pid="10" name="ContentTypeId">
    <vt:lpwstr>0x010100C5E852A1ECB45B469D04F890888847FA</vt:lpwstr>
  </property>
</Properties>
</file>