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93" r:id="rId2"/>
    <p:sldId id="257" r:id="rId3"/>
    <p:sldId id="258" r:id="rId4"/>
    <p:sldId id="260" r:id="rId5"/>
    <p:sldId id="259" r:id="rId6"/>
    <p:sldId id="294" r:id="rId7"/>
    <p:sldId id="296" r:id="rId8"/>
    <p:sldId id="297" r:id="rId9"/>
    <p:sldId id="298" r:id="rId10"/>
    <p:sldId id="276" r:id="rId11"/>
    <p:sldId id="299" r:id="rId12"/>
    <p:sldId id="285" r:id="rId13"/>
    <p:sldId id="288" r:id="rId14"/>
    <p:sldId id="261" r:id="rId15"/>
    <p:sldId id="262" r:id="rId16"/>
    <p:sldId id="263" r:id="rId17"/>
    <p:sldId id="264" r:id="rId18"/>
    <p:sldId id="265" r:id="rId19"/>
    <p:sldId id="300" r:id="rId20"/>
    <p:sldId id="270" r:id="rId21"/>
    <p:sldId id="301" r:id="rId22"/>
    <p:sldId id="302" r:id="rId23"/>
    <p:sldId id="303" r:id="rId24"/>
    <p:sldId id="266" r:id="rId25"/>
    <p:sldId id="269" r:id="rId26"/>
    <p:sldId id="304" r:id="rId27"/>
    <p:sldId id="305" r:id="rId28"/>
    <p:sldId id="267" r:id="rId29"/>
    <p:sldId id="306" r:id="rId30"/>
    <p:sldId id="268" r:id="rId31"/>
    <p:sldId id="307" r:id="rId32"/>
    <p:sldId id="271" r:id="rId33"/>
    <p:sldId id="308" r:id="rId34"/>
    <p:sldId id="309" r:id="rId35"/>
    <p:sldId id="310" r:id="rId36"/>
    <p:sldId id="311" r:id="rId37"/>
    <p:sldId id="312" r:id="rId38"/>
    <p:sldId id="287" r:id="rId39"/>
    <p:sldId id="289" r:id="rId40"/>
    <p:sldId id="290" r:id="rId41"/>
    <p:sldId id="291" r:id="rId42"/>
    <p:sldId id="313" r:id="rId43"/>
    <p:sldId id="295" r:id="rId44"/>
    <p:sldId id="272" r:id="rId45"/>
    <p:sldId id="273" r:id="rId46"/>
    <p:sldId id="281" r:id="rId47"/>
    <p:sldId id="282" r:id="rId48"/>
    <p:sldId id="280" r:id="rId49"/>
    <p:sldId id="275" r:id="rId50"/>
    <p:sldId id="286" r:id="rId51"/>
    <p:sldId id="292" r:id="rId52"/>
    <p:sldId id="28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93" autoAdjust="0"/>
    <p:restoredTop sz="94660"/>
  </p:normalViewPr>
  <p:slideViewPr>
    <p:cSldViewPr snapToGrid="0">
      <p:cViewPr varScale="1">
        <p:scale>
          <a:sx n="103" d="100"/>
          <a:sy n="103" d="100"/>
        </p:scale>
        <p:origin x="168"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CA0EA-08E6-454E-99E7-86CDF0DDEE2C}" type="datetimeFigureOut">
              <a:rPr lang="en-US" smtClean="0"/>
              <a:t>10/11/23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193A6-A68E-4975-8577-ED762291E26F}" type="slidenum">
              <a:rPr lang="en-US" smtClean="0"/>
              <a:t>‹#›</a:t>
            </a:fld>
            <a:endParaRPr lang="en-US"/>
          </a:p>
        </p:txBody>
      </p:sp>
    </p:spTree>
    <p:extLst>
      <p:ext uri="{BB962C8B-B14F-4D97-AF65-F5344CB8AC3E}">
        <p14:creationId xmlns:p14="http://schemas.microsoft.com/office/powerpoint/2010/main" val="195685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Sea Turtles – Green, Hawksbill, Kemp’s Ridley, Loggerhead, Leatherback </a:t>
            </a:r>
          </a:p>
          <a:p>
            <a:r>
              <a:rPr lang="en-US" altLang="en-US">
                <a:latin typeface="Times New Roman" panose="02020603050405020304" pitchFamily="18" charset="0"/>
                <a:ea typeface="ＭＳ Ｐゴシック" panose="020B0600070205080204" pitchFamily="34" charset="-128"/>
              </a:rPr>
              <a:t>Marine Mammals – Sperm Whale, Manatee</a:t>
            </a:r>
          </a:p>
          <a:p>
            <a:r>
              <a:rPr lang="en-US" altLang="en-US">
                <a:latin typeface="Times New Roman" panose="02020603050405020304" pitchFamily="18" charset="0"/>
                <a:ea typeface="ＭＳ Ｐゴシック" panose="020B0600070205080204" pitchFamily="34" charset="-128"/>
              </a:rPr>
              <a:t>Fish – Gulf Sturgeon, Pallid Sturgeon, Smalltooth Sawfish, </a:t>
            </a:r>
          </a:p>
          <a:p>
            <a:r>
              <a:rPr lang="en-US" altLang="en-US">
                <a:latin typeface="Times New Roman" panose="02020603050405020304" pitchFamily="18" charset="0"/>
                <a:ea typeface="ＭＳ Ｐゴシック" panose="020B0600070205080204" pitchFamily="34" charset="-128"/>
              </a:rPr>
              <a:t>Corals – Staghorn, Elkhorn</a:t>
            </a:r>
          </a:p>
          <a:p>
            <a:r>
              <a:rPr lang="en-US" altLang="en-US">
                <a:latin typeface="Times New Roman" panose="02020603050405020304" pitchFamily="18" charset="0"/>
                <a:ea typeface="ＭＳ Ｐゴシック" panose="020B0600070205080204" pitchFamily="34" charset="-128"/>
              </a:rPr>
              <a:t>Birds – Piping Plover, Whooping Crane, Northern Aplomado Falcon, Least Tern, Red cockaded woodpecker, Wood stork, Everglades snail kite, Mississippi Sandhill Crane</a:t>
            </a:r>
          </a:p>
          <a:p>
            <a:r>
              <a:rPr lang="en-US" altLang="en-US">
                <a:latin typeface="Times New Roman" panose="02020603050405020304" pitchFamily="18" charset="0"/>
                <a:ea typeface="ＭＳ Ｐゴシック" panose="020B0600070205080204" pitchFamily="34" charset="-128"/>
              </a:rPr>
              <a:t>Reptiles – American Crocodile, American Alligator, Eastern Indigo Snake, Reticulated Flatwood Salamander, Frosted Flatwoods Salamander</a:t>
            </a:r>
          </a:p>
          <a:p>
            <a:r>
              <a:rPr lang="en-US" altLang="en-US">
                <a:latin typeface="Times New Roman" panose="02020603050405020304" pitchFamily="18" charset="0"/>
                <a:ea typeface="ＭＳ Ｐゴシック" panose="020B0600070205080204" pitchFamily="34" charset="-128"/>
              </a:rPr>
              <a:t>Beach Mice – Alabama, Choctawatchee, Perdido Key, St. Andrews, FL Saltmarsh Vole, Silver Rice Rat, Lower Keys Marsh Rabbit, Florida Bonneted Bat</a:t>
            </a:r>
          </a:p>
          <a:p>
            <a:r>
              <a:rPr lang="en-US" altLang="en-US">
                <a:latin typeface="Times New Roman" panose="02020603050405020304" pitchFamily="18" charset="0"/>
                <a:ea typeface="ＭＳ Ｐゴシック" panose="020B0600070205080204" pitchFamily="34" charset="-128"/>
              </a:rPr>
              <a:t>Mammals – Key Deer</a:t>
            </a:r>
          </a:p>
          <a:p>
            <a:endParaRPr lang="en-US" altLang="en-US">
              <a:latin typeface="Times New Roman" panose="02020603050405020304" pitchFamily="18" charset="0"/>
              <a:ea typeface="ＭＳ Ｐゴシック" panose="020B0600070205080204" pitchFamily="34" charset="-128"/>
            </a:endParaRPr>
          </a:p>
        </p:txBody>
      </p:sp>
      <p:sp>
        <p:nvSpPr>
          <p:cNvPr id="122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3FB0CB2-7853-4A32-9D1F-49E398EDCB0D}"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76846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Other Species in Atlantic Coast and Caribbean</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Fish – Atlantic and Shortnose Sturgeon</a:t>
            </a:r>
          </a:p>
          <a:p>
            <a:r>
              <a:rPr lang="en-US" altLang="en-US">
                <a:latin typeface="Times New Roman" panose="02020603050405020304" pitchFamily="18" charset="0"/>
                <a:ea typeface="ＭＳ Ｐゴシック" panose="020B0600070205080204" pitchFamily="34" charset="-128"/>
              </a:rPr>
              <a:t>Whales – Northern right, humpback, fin</a:t>
            </a:r>
          </a:p>
          <a:p>
            <a:r>
              <a:rPr lang="en-US" altLang="en-US">
                <a:latin typeface="Times New Roman" panose="02020603050405020304" pitchFamily="18" charset="0"/>
                <a:ea typeface="ＭＳ Ｐゴシック" panose="020B0600070205080204" pitchFamily="34" charset="-128"/>
              </a:rPr>
              <a:t>Johnson seagrass</a:t>
            </a:r>
          </a:p>
          <a:p>
            <a:r>
              <a:rPr lang="en-US" altLang="en-US">
                <a:latin typeface="Times New Roman" panose="02020603050405020304" pitchFamily="18" charset="0"/>
                <a:ea typeface="ＭＳ Ｐゴシック" panose="020B0600070205080204" pitchFamily="34" charset="-128"/>
              </a:rPr>
              <a:t>Beach mice – Southeastern, Anastasia Island, Key Largo woodrat </a:t>
            </a:r>
          </a:p>
          <a:p>
            <a:r>
              <a:rPr lang="en-US" altLang="en-US">
                <a:latin typeface="Times New Roman" panose="02020603050405020304" pitchFamily="18" charset="0"/>
                <a:ea typeface="ＭＳ Ｐゴシック" panose="020B0600070205080204" pitchFamily="34" charset="-128"/>
              </a:rPr>
              <a:t>Corals!</a:t>
            </a:r>
          </a:p>
          <a:p>
            <a:r>
              <a:rPr lang="en-US" altLang="en-US">
                <a:latin typeface="Times New Roman" panose="02020603050405020304" pitchFamily="18" charset="0"/>
                <a:ea typeface="ＭＳ Ｐゴシック" panose="020B0600070205080204" pitchFamily="34" charset="-128"/>
              </a:rPr>
              <a:t>Birds – Caracara, Cape Sable Seaside Sparrow, Roseate Tern</a:t>
            </a:r>
          </a:p>
          <a:p>
            <a:r>
              <a:rPr lang="en-US" altLang="en-US">
                <a:latin typeface="Times New Roman" panose="02020603050405020304" pitchFamily="18" charset="0"/>
                <a:ea typeface="ＭＳ Ｐゴシック" panose="020B0600070205080204" pitchFamily="34" charset="-128"/>
              </a:rPr>
              <a:t>Reptiles – Atlantic Salt Marsh Snake</a:t>
            </a:r>
          </a:p>
          <a:p>
            <a:endParaRPr lang="en-US" altLang="en-US">
              <a:latin typeface="Times New Roman" panose="02020603050405020304" pitchFamily="18" charset="0"/>
              <a:ea typeface="ＭＳ Ｐゴシック" panose="020B0600070205080204" pitchFamily="34" charset="-128"/>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57A6F7C-3FCB-459F-9CE2-E857F5B78044}" type="slidenum">
              <a:rPr lang="en-US" altLang="en-US" smtClean="0"/>
              <a:pPr>
                <a:spcBef>
                  <a:spcPct val="0"/>
                </a:spcBef>
              </a:pPr>
              <a:t>22</a:t>
            </a:fld>
            <a:endParaRPr lang="en-US" altLang="en-US"/>
          </a:p>
        </p:txBody>
      </p:sp>
    </p:spTree>
    <p:extLst>
      <p:ext uri="{BB962C8B-B14F-4D97-AF65-F5344CB8AC3E}">
        <p14:creationId xmlns:p14="http://schemas.microsoft.com/office/powerpoint/2010/main" val="336372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Example of pre-contact site in the Florida Everglades</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86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0" hangingPunct="0">
              <a:spcBef>
                <a:spcPct val="0"/>
              </a:spcBef>
            </a:pPr>
            <a:fld id="{EF5C0564-5E96-48DA-9141-957F904D4113}" type="slidenum">
              <a:rPr lang="en-US" altLang="en-US" smtClean="0"/>
              <a:pPr eaLnBrk="0" hangingPunct="0">
                <a:spcBef>
                  <a:spcPct val="0"/>
                </a:spcBef>
              </a:pPr>
              <a:t>31</a:t>
            </a:fld>
            <a:endParaRPr lang="en-US" altLang="en-US"/>
          </a:p>
        </p:txBody>
      </p:sp>
    </p:spTree>
    <p:extLst>
      <p:ext uri="{BB962C8B-B14F-4D97-AF65-F5344CB8AC3E}">
        <p14:creationId xmlns:p14="http://schemas.microsoft.com/office/powerpoint/2010/main" val="13456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8017D0-0751-4AC7-B7F6-ECD80B2787D4}" type="datetimeFigureOut">
              <a:rPr lang="en-US" smtClean="0"/>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222211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017D0-0751-4AC7-B7F6-ECD80B2787D4}" type="datetimeFigureOut">
              <a:rPr lang="en-US" smtClean="0"/>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12428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017D0-0751-4AC7-B7F6-ECD80B2787D4}" type="datetimeFigureOut">
              <a:rPr lang="en-US" smtClean="0"/>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230202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6" descr="footer 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54764"/>
            <a:ext cx="1219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OAA colored meatball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4401" y="5715001"/>
            <a:ext cx="698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4241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017D0-0751-4AC7-B7F6-ECD80B2787D4}" type="datetimeFigureOut">
              <a:rPr lang="en-US" smtClean="0"/>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71835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017D0-0751-4AC7-B7F6-ECD80B2787D4}" type="datetimeFigureOut">
              <a:rPr lang="en-US" smtClean="0"/>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255562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8017D0-0751-4AC7-B7F6-ECD80B2787D4}" type="datetimeFigureOut">
              <a:rPr lang="en-US" smtClean="0"/>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120429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017D0-0751-4AC7-B7F6-ECD80B2787D4}" type="datetimeFigureOut">
              <a:rPr lang="en-US" smtClean="0"/>
              <a:t>10/11/23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184937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8017D0-0751-4AC7-B7F6-ECD80B2787D4}" type="datetimeFigureOut">
              <a:rPr lang="en-US" smtClean="0"/>
              <a:t>10/11/23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139404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017D0-0751-4AC7-B7F6-ECD80B2787D4}" type="datetimeFigureOut">
              <a:rPr lang="en-US" smtClean="0"/>
              <a:t>10/11/23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109166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017D0-0751-4AC7-B7F6-ECD80B2787D4}" type="datetimeFigureOut">
              <a:rPr lang="en-US" smtClean="0"/>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397624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017D0-0751-4AC7-B7F6-ECD80B2787D4}" type="datetimeFigureOut">
              <a:rPr lang="en-US" smtClean="0"/>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53E9-16B1-4CD5-BC57-B99248F8BBA1}" type="slidenum">
              <a:rPr lang="en-US" smtClean="0"/>
              <a:t>‹#›</a:t>
            </a:fld>
            <a:endParaRPr lang="en-US"/>
          </a:p>
        </p:txBody>
      </p:sp>
    </p:spTree>
    <p:extLst>
      <p:ext uri="{BB962C8B-B14F-4D97-AF65-F5344CB8AC3E}">
        <p14:creationId xmlns:p14="http://schemas.microsoft.com/office/powerpoint/2010/main" val="49999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017D0-0751-4AC7-B7F6-ECD80B2787D4}" type="datetimeFigureOut">
              <a:rPr lang="en-US" smtClean="0"/>
              <a:t>10/11/23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253E9-16B1-4CD5-BC57-B99248F8BBA1}" type="slidenum">
              <a:rPr lang="en-US" smtClean="0"/>
              <a:t>‹#›</a:t>
            </a:fld>
            <a:endParaRPr lang="en-US"/>
          </a:p>
        </p:txBody>
      </p:sp>
    </p:spTree>
    <p:extLst>
      <p:ext uri="{BB962C8B-B14F-4D97-AF65-F5344CB8AC3E}">
        <p14:creationId xmlns:p14="http://schemas.microsoft.com/office/powerpoint/2010/main" val="1241046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Brad.Benggio@noaa.gov"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https://ioscproceedings.org/doi/abs/10.7901/2169-3358-2014.1.1881"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2446338" y="436245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2400">
                <a:solidFill>
                  <a:srgbClr val="0099CC"/>
                </a:solidFill>
              </a:rPr>
              <a:t>National Oceanic and Atmospheric Administration </a:t>
            </a:r>
          </a:p>
          <a:p>
            <a:pPr eaLnBrk="1" hangingPunct="1">
              <a:spcBef>
                <a:spcPct val="0"/>
              </a:spcBef>
              <a:buClrTx/>
              <a:buFontTx/>
              <a:buNone/>
            </a:pPr>
            <a:r>
              <a:rPr lang="en-US" altLang="en-US" sz="2400">
                <a:solidFill>
                  <a:srgbClr val="0099CC"/>
                </a:solidFill>
              </a:rPr>
              <a:t>NOAA Ocean Service  </a:t>
            </a:r>
          </a:p>
          <a:p>
            <a:pPr eaLnBrk="1" hangingPunct="1">
              <a:spcBef>
                <a:spcPct val="0"/>
              </a:spcBef>
              <a:buClrTx/>
              <a:buFontTx/>
              <a:buNone/>
            </a:pPr>
            <a:r>
              <a:rPr lang="en-US" altLang="en-US" sz="2400"/>
              <a:t>Office of Response and Restoration</a:t>
            </a:r>
          </a:p>
        </p:txBody>
      </p:sp>
      <p:pic>
        <p:nvPicPr>
          <p:cNvPr id="4099" name="Picture 7" descr="\\Orr6087\ORRHQ\TIG\TIG Master Files\Master items\LOGO rel. stuff\NOAA colored meatball.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562600"/>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8"/>
          <p:cNvSpPr>
            <a:spLocks noChangeArrowheads="1"/>
          </p:cNvSpPr>
          <p:nvPr/>
        </p:nvSpPr>
        <p:spPr bwMode="auto">
          <a:xfrm>
            <a:off x="2514600" y="3352800"/>
            <a:ext cx="67653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3600" dirty="0"/>
              <a:t>Federally Mandated Consultations for Response</a:t>
            </a:r>
            <a:br>
              <a:rPr lang="en-US" altLang="en-US" sz="3600" dirty="0">
                <a:latin typeface="Garamond" panose="02020404030301010803" pitchFamily="18" charset="0"/>
              </a:rPr>
            </a:br>
            <a:endParaRPr lang="en-US" altLang="en-US" sz="3600" dirty="0">
              <a:latin typeface="Garamond" panose="02020404030301010803" pitchFamily="18" charset="0"/>
            </a:endParaRPr>
          </a:p>
        </p:txBody>
      </p:sp>
      <p:pic>
        <p:nvPicPr>
          <p:cNvPr id="4101" name="Picture 8"/>
          <p:cNvPicPr>
            <a:picLocks noChangeAspect="1"/>
          </p:cNvPicPr>
          <p:nvPr/>
        </p:nvPicPr>
        <p:blipFill>
          <a:blip r:embed="rId3">
            <a:extLst>
              <a:ext uri="{28A0092B-C50C-407E-A947-70E740481C1C}">
                <a14:useLocalDpi xmlns:a14="http://schemas.microsoft.com/office/drawing/2010/main" val="0"/>
              </a:ext>
            </a:extLst>
          </a:blip>
          <a:srcRect r="12459"/>
          <a:stretch>
            <a:fillRect/>
          </a:stretch>
        </p:blipFill>
        <p:spPr bwMode="auto">
          <a:xfrm>
            <a:off x="2308225" y="11430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G:\BP Oil Spill\Site Photo Master Inventory\FWS\FWS 22JA576 Camera 2 Disc x DSC06515 22JA576.JPG"/>
          <p:cNvPicPr>
            <a:picLocks noChangeAspect="1" noChangeArrowheads="1"/>
          </p:cNvPicPr>
          <p:nvPr/>
        </p:nvPicPr>
        <p:blipFill>
          <a:blip r:embed="rId4">
            <a:extLst>
              <a:ext uri="{28A0092B-C50C-407E-A947-70E740481C1C}">
                <a14:useLocalDpi xmlns:a14="http://schemas.microsoft.com/office/drawing/2010/main" val="0"/>
              </a:ext>
            </a:extLst>
          </a:blip>
          <a:srcRect r="10001"/>
          <a:stretch>
            <a:fillRect/>
          </a:stretch>
        </p:blipFill>
        <p:spPr bwMode="auto">
          <a:xfrm>
            <a:off x="4999038" y="11430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WhoopingCrane-030608.jpg"/>
          <p:cNvPicPr>
            <a:picLocks noChangeAspect="1"/>
          </p:cNvPicPr>
          <p:nvPr/>
        </p:nvPicPr>
        <p:blipFill>
          <a:blip r:embed="rId5">
            <a:extLst>
              <a:ext uri="{28A0092B-C50C-407E-A947-70E740481C1C}">
                <a14:useLocalDpi xmlns:a14="http://schemas.microsoft.com/office/drawing/2010/main" val="0"/>
              </a:ext>
            </a:extLst>
          </a:blip>
          <a:srcRect l="35500"/>
          <a:stretch>
            <a:fillRect/>
          </a:stretch>
        </p:blipFill>
        <p:spPr bwMode="auto">
          <a:xfrm>
            <a:off x="7767638" y="1143000"/>
            <a:ext cx="22145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73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363" y="249381"/>
            <a:ext cx="11180619" cy="3416320"/>
          </a:xfrm>
          <a:prstGeom prst="rect">
            <a:avLst/>
          </a:prstGeom>
          <a:noFill/>
        </p:spPr>
        <p:txBody>
          <a:bodyPr wrap="square" rtlCol="0">
            <a:spAutoFit/>
          </a:bodyPr>
          <a:lstStyle/>
          <a:p>
            <a:r>
              <a:rPr lang="en-US" sz="3600" b="1" dirty="0">
                <a:solidFill>
                  <a:schemeClr val="accent1">
                    <a:lumMod val="75000"/>
                  </a:schemeClr>
                </a:solidFill>
              </a:rPr>
              <a:t>Best Management Practices and Conservation Measures</a:t>
            </a:r>
          </a:p>
          <a:p>
            <a:endParaRPr lang="en-US" sz="3600" b="1" dirty="0">
              <a:solidFill>
                <a:schemeClr val="accent1">
                  <a:lumMod val="75000"/>
                </a:schemeClr>
              </a:solidFill>
            </a:endParaRPr>
          </a:p>
          <a:p>
            <a:r>
              <a:rPr lang="en-US" sz="3600" b="1" dirty="0">
                <a:solidFill>
                  <a:schemeClr val="accent1">
                    <a:lumMod val="75000"/>
                  </a:schemeClr>
                </a:solidFill>
              </a:rPr>
              <a:t>Developed in consultation with the individual resource management agency to guide and sometimes limit operations to minimize, reduce, or eliminate any response associated resource impacts</a:t>
            </a:r>
            <a:endParaRPr lang="en-US" b="1" dirty="0">
              <a:solidFill>
                <a:schemeClr val="accent1">
                  <a:lumMod val="75000"/>
                </a:schemeClr>
              </a:solidFill>
            </a:endParaRPr>
          </a:p>
        </p:txBody>
      </p:sp>
    </p:spTree>
    <p:extLst>
      <p:ext uri="{BB962C8B-B14F-4D97-AF65-F5344CB8AC3E}">
        <p14:creationId xmlns:p14="http://schemas.microsoft.com/office/powerpoint/2010/main" val="36517009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209800" y="381000"/>
            <a:ext cx="7772400" cy="1447800"/>
          </a:xfrm>
        </p:spPr>
        <p:txBody>
          <a:bodyPr>
            <a:normAutofit fontScale="90000"/>
          </a:bodyPr>
          <a:lstStyle/>
          <a:p>
            <a:r>
              <a:rPr lang="en-US" altLang="en-US" b="1">
                <a:ea typeface="ＭＳ Ｐゴシック" panose="020B0600070205080204" pitchFamily="34" charset="-128"/>
              </a:rPr>
              <a:t>Typical BMPs to Address </a:t>
            </a:r>
            <a:br>
              <a:rPr lang="en-US" altLang="en-US" b="1">
                <a:ea typeface="ＭＳ Ｐゴシック" panose="020B0600070205080204" pitchFamily="34" charset="-128"/>
              </a:rPr>
            </a:br>
            <a:r>
              <a:rPr lang="en-US" altLang="en-US" b="1">
                <a:ea typeface="ＭＳ Ｐゴシック" panose="020B0600070205080204" pitchFamily="34" charset="-128"/>
              </a:rPr>
              <a:t>Listed Species Concerns for </a:t>
            </a:r>
            <a:br>
              <a:rPr lang="en-US" altLang="en-US" b="1">
                <a:ea typeface="ＭＳ Ｐゴシック" panose="020B0600070205080204" pitchFamily="34" charset="-128"/>
              </a:rPr>
            </a:br>
            <a:r>
              <a:rPr lang="en-US" altLang="en-US" b="1" i="1">
                <a:ea typeface="ＭＳ Ｐゴシック" panose="020B0600070205080204" pitchFamily="34" charset="-128"/>
              </a:rPr>
              <a:t>SCAT Activities</a:t>
            </a:r>
          </a:p>
        </p:txBody>
      </p:sp>
      <p:sp>
        <p:nvSpPr>
          <p:cNvPr id="10242" name="Content Placeholder 2"/>
          <p:cNvSpPr>
            <a:spLocks noGrp="1"/>
          </p:cNvSpPr>
          <p:nvPr>
            <p:ph idx="1"/>
          </p:nvPr>
        </p:nvSpPr>
        <p:spPr/>
        <p:txBody>
          <a:bodyPr/>
          <a:lstStyle/>
          <a:p>
            <a:r>
              <a:rPr lang="en-US" altLang="en-US">
                <a:solidFill>
                  <a:schemeClr val="tx1"/>
                </a:solidFill>
                <a:ea typeface="ＭＳ Ｐゴシック" panose="020B0600070205080204" pitchFamily="34" charset="-128"/>
              </a:rPr>
              <a:t>Limitations on speed of vehicles or vessels</a:t>
            </a:r>
          </a:p>
          <a:p>
            <a:r>
              <a:rPr lang="en-US" altLang="en-US">
                <a:solidFill>
                  <a:schemeClr val="tx1"/>
                </a:solidFill>
                <a:ea typeface="ＭＳ Ｐゴシック" panose="020B0600070205080204" pitchFamily="34" charset="-128"/>
              </a:rPr>
              <a:t>Specific “no-entry” locations</a:t>
            </a:r>
          </a:p>
          <a:p>
            <a:r>
              <a:rPr lang="en-US" altLang="en-US">
                <a:solidFill>
                  <a:schemeClr val="tx1"/>
                </a:solidFill>
                <a:ea typeface="ＭＳ Ｐゴシック" panose="020B0600070205080204" pitchFamily="34" charset="-128"/>
              </a:rPr>
              <a:t>Restrictions on hours of operation </a:t>
            </a:r>
          </a:p>
          <a:p>
            <a:pPr>
              <a:buFontTx/>
              <a:buNone/>
            </a:pPr>
            <a:endParaRPr lang="en-US" altLang="en-US">
              <a:solidFill>
                <a:schemeClr val="tx1"/>
              </a:solidFill>
              <a:ea typeface="ＭＳ Ｐゴシック" panose="020B0600070205080204" pitchFamily="34" charset="-128"/>
            </a:endParaRPr>
          </a:p>
        </p:txBody>
      </p:sp>
      <p:sp>
        <p:nvSpPr>
          <p:cNvPr id="10243"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9D45D0AE-7672-4658-90F1-C305AE4D4539}" type="slidenum">
              <a:rPr lang="en-US" altLang="en-US" sz="2400">
                <a:solidFill>
                  <a:schemeClr val="tx1"/>
                </a:solidFill>
                <a:latin typeface="Times New Roman" panose="02020603050405020304" pitchFamily="18" charset="0"/>
              </a:rPr>
              <a:pPr eaLnBrk="1" hangingPunct="1">
                <a:spcBef>
                  <a:spcPct val="0"/>
                </a:spcBef>
                <a:buClrTx/>
                <a:buFontTx/>
                <a:buNone/>
              </a:pPr>
              <a:t>11</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2053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09799" y="-619432"/>
            <a:ext cx="9500419" cy="2278247"/>
          </a:xfrm>
        </p:spPr>
        <p:txBody>
          <a:bodyPr>
            <a:normAutofit/>
          </a:bodyPr>
          <a:lstStyle/>
          <a:p>
            <a:pPr eaLnBrk="1" hangingPunct="1"/>
            <a:r>
              <a:rPr lang="en-US" altLang="en-US" dirty="0">
                <a:solidFill>
                  <a:schemeClr val="accent1">
                    <a:lumMod val="75000"/>
                  </a:schemeClr>
                </a:solidFill>
              </a:rPr>
              <a:t>Partial Best Management Practices </a:t>
            </a:r>
          </a:p>
        </p:txBody>
      </p:sp>
      <p:pic>
        <p:nvPicPr>
          <p:cNvPr id="2765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697" y="822097"/>
            <a:ext cx="7941561" cy="74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23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955" y="0"/>
            <a:ext cx="13450529" cy="8125301"/>
          </a:xfrm>
          <a:prstGeom prst="rect">
            <a:avLst/>
          </a:prstGeom>
        </p:spPr>
        <p:txBody>
          <a:bodyPr wrap="square">
            <a:spAutoFit/>
          </a:bodyPr>
          <a:lstStyle/>
          <a:p>
            <a:r>
              <a:rPr lang="en-US" dirty="0"/>
              <a:t>Manatee Guidelines</a:t>
            </a:r>
          </a:p>
          <a:p>
            <a:endParaRPr lang="en-US" dirty="0"/>
          </a:p>
          <a:p>
            <a:r>
              <a:rPr lang="en-US" dirty="0"/>
              <a:t>To reduce potential impacts to the manatee to discountable and insignificant levels, the</a:t>
            </a:r>
          </a:p>
          <a:p>
            <a:r>
              <a:rPr lang="en-US" dirty="0"/>
              <a:t>Service recommends implementing the Standard Manatee Project Conditions, which are</a:t>
            </a:r>
          </a:p>
          <a:p>
            <a:r>
              <a:rPr lang="en-US" dirty="0"/>
              <a:t>as follows:</a:t>
            </a:r>
          </a:p>
          <a:p>
            <a:r>
              <a:rPr lang="en-US" dirty="0"/>
              <a:t>The permittee will comply with the following manatee protection conditions:</a:t>
            </a:r>
          </a:p>
          <a:p>
            <a:r>
              <a:rPr lang="en-US" dirty="0"/>
              <a:t>a. The permittee shall instruct all personnel associated with the project of the</a:t>
            </a:r>
          </a:p>
          <a:p>
            <a:r>
              <a:rPr lang="en-US" dirty="0"/>
              <a:t>potential presence of manatees and the need to avoid collisions with manatees.</a:t>
            </a:r>
          </a:p>
          <a:p>
            <a:r>
              <a:rPr lang="en-US" dirty="0"/>
              <a:t>All construction personnel must monitor water-related activities for the presence</a:t>
            </a:r>
          </a:p>
          <a:p>
            <a:r>
              <a:rPr lang="en-US" dirty="0"/>
              <a:t>of manatee(s).</a:t>
            </a:r>
          </a:p>
          <a:p>
            <a:r>
              <a:rPr lang="en-US" dirty="0"/>
              <a:t>b. The permittee shall advise all personnel that there are civil and criminal penalties</a:t>
            </a:r>
          </a:p>
          <a:p>
            <a:r>
              <a:rPr lang="en-US" dirty="0"/>
              <a:t>for harming, harassing, or killing manatees which are protected under the Marine</a:t>
            </a:r>
          </a:p>
          <a:p>
            <a:r>
              <a:rPr lang="en-US" dirty="0"/>
              <a:t>Mammal Protection Act of 1972 and the Endangered Species Act of 1973.</a:t>
            </a:r>
          </a:p>
          <a:p>
            <a:r>
              <a:rPr lang="en-US" dirty="0"/>
              <a:t>c. Any siltation barriers used during the project shall be made of material in which</a:t>
            </a:r>
          </a:p>
          <a:p>
            <a:r>
              <a:rPr lang="en-US" dirty="0"/>
              <a:t>manatees cannot become entangled and must be properly secured, and regularly</a:t>
            </a:r>
          </a:p>
          <a:p>
            <a:r>
              <a:rPr lang="en-US" dirty="0"/>
              <a:t>monitored to avoid manatee entrapment.</a:t>
            </a:r>
          </a:p>
          <a:p>
            <a:r>
              <a:rPr lang="en-US" dirty="0"/>
              <a:t>d. All vessels associated with the project shall operate at “no wake/idle” speeds at all</a:t>
            </a:r>
          </a:p>
          <a:p>
            <a:r>
              <a:rPr lang="en-US" dirty="0"/>
              <a:t>times while in the work area and while in water where the draft of the vessel</a:t>
            </a:r>
          </a:p>
          <a:p>
            <a:r>
              <a:rPr lang="en-US" dirty="0"/>
              <a:t>provides less than a four-foot clearance from the bottom. All vessels will follow</a:t>
            </a:r>
          </a:p>
          <a:p>
            <a:r>
              <a:rPr lang="en-US" dirty="0"/>
              <a:t>routes of deep water whenever possible.</a:t>
            </a:r>
          </a:p>
          <a:p>
            <a:r>
              <a:rPr lang="en-US" dirty="0"/>
              <a:t>e. If manatee(s) are seen within 100 yards of the active construction area all</a:t>
            </a:r>
          </a:p>
          <a:p>
            <a:r>
              <a:rPr lang="en-US" dirty="0"/>
              <a:t>appropriate precautions shall be implemented to ensure protection of the manatee.</a:t>
            </a:r>
          </a:p>
          <a:p>
            <a:r>
              <a:rPr lang="en-US" dirty="0"/>
              <a:t>These precautions shall include the operation of all moving equipment no closer</a:t>
            </a:r>
          </a:p>
          <a:p>
            <a:r>
              <a:rPr lang="en-US" dirty="0"/>
              <a:t>than 50 feet to a manatee. Operation of any equipment closer than 50 feet to a</a:t>
            </a:r>
          </a:p>
          <a:p>
            <a:r>
              <a:rPr lang="en-US" dirty="0"/>
              <a:t>manatee shall necessitate immediate shutdown of that equipment. Activities will</a:t>
            </a:r>
          </a:p>
          <a:p>
            <a:r>
              <a:rPr lang="en-US" dirty="0"/>
              <a:t>not resume until the manatee(s) has departed the project area of its own volition.</a:t>
            </a:r>
          </a:p>
          <a:p>
            <a:r>
              <a:rPr lang="en-US" dirty="0"/>
              <a:t>f. Any collision with and/or injury to a manatee shall be reported immediately to</a:t>
            </a:r>
          </a:p>
          <a:p>
            <a:r>
              <a:rPr lang="en-US" dirty="0"/>
              <a:t>Anthony Sowers of the U.S. Fish and Wildlife Service, Georgia Ecological</a:t>
            </a:r>
          </a:p>
          <a:p>
            <a:r>
              <a:rPr lang="en-US" dirty="0"/>
              <a:t>Services Office, Coastal Sub-office, at (912) 832-8739 </a:t>
            </a:r>
            <a:r>
              <a:rPr lang="en-US" dirty="0" err="1"/>
              <a:t>ext</a:t>
            </a:r>
            <a:r>
              <a:rPr lang="en-US" dirty="0"/>
              <a:t> 3.</a:t>
            </a:r>
          </a:p>
        </p:txBody>
      </p:sp>
    </p:spTree>
    <p:extLst>
      <p:ext uri="{BB962C8B-B14F-4D97-AF65-F5344CB8AC3E}">
        <p14:creationId xmlns:p14="http://schemas.microsoft.com/office/powerpoint/2010/main" val="60560091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0"/>
            <a:ext cx="7086599" cy="923330"/>
          </a:xfrm>
          <a:prstGeom prst="rect">
            <a:avLst/>
          </a:prstGeom>
          <a:noFill/>
        </p:spPr>
        <p:txBody>
          <a:bodyPr wrap="square" rtlCol="0">
            <a:spAutoFit/>
          </a:bodyPr>
          <a:lstStyle/>
          <a:p>
            <a:pPr algn="ctr"/>
            <a:r>
              <a:rPr lang="en-US" sz="5400" b="1" dirty="0">
                <a:solidFill>
                  <a:schemeClr val="accent1">
                    <a:lumMod val="50000"/>
                  </a:schemeClr>
                </a:solidFill>
              </a:rPr>
              <a:t>Importance</a:t>
            </a:r>
          </a:p>
        </p:txBody>
      </p:sp>
      <p:sp>
        <p:nvSpPr>
          <p:cNvPr id="3" name="TextBox 2"/>
          <p:cNvSpPr txBox="1"/>
          <p:nvPr/>
        </p:nvSpPr>
        <p:spPr>
          <a:xfrm>
            <a:off x="1007917" y="1160397"/>
            <a:ext cx="11430000" cy="3785652"/>
          </a:xfrm>
          <a:prstGeom prst="rect">
            <a:avLst/>
          </a:prstGeom>
          <a:noFill/>
        </p:spPr>
        <p:txBody>
          <a:bodyPr wrap="square" rtlCol="0">
            <a:spAutoFit/>
          </a:bodyPr>
          <a:lstStyle/>
          <a:p>
            <a:r>
              <a:rPr lang="en-US" sz="2400" b="1" dirty="0">
                <a:solidFill>
                  <a:srgbClr val="FF0000"/>
                </a:solidFill>
              </a:rPr>
              <a:t>THE EXTINCTION CRISIS</a:t>
            </a:r>
          </a:p>
          <a:p>
            <a:r>
              <a:rPr lang="en-US" sz="2400" b="1" dirty="0">
                <a:solidFill>
                  <a:schemeClr val="accent1">
                    <a:lumMod val="50000"/>
                  </a:schemeClr>
                </a:solidFill>
              </a:rPr>
              <a:t>It’s frightening but true: Our planet is now in the midst of its sixth mass extinction</a:t>
            </a:r>
          </a:p>
          <a:p>
            <a:r>
              <a:rPr lang="en-US" sz="2400" b="1" dirty="0">
                <a:solidFill>
                  <a:schemeClr val="accent1">
                    <a:lumMod val="50000"/>
                  </a:schemeClr>
                </a:solidFill>
              </a:rPr>
              <a:t>of plants and animals — the sixth wave of extinctions in the past half-billion</a:t>
            </a:r>
          </a:p>
          <a:p>
            <a:r>
              <a:rPr lang="en-US" sz="2400" b="1" dirty="0">
                <a:solidFill>
                  <a:schemeClr val="accent1">
                    <a:lumMod val="50000"/>
                  </a:schemeClr>
                </a:solidFill>
              </a:rPr>
              <a:t>years. </a:t>
            </a:r>
            <a:r>
              <a:rPr lang="en-US" sz="2400" b="1" dirty="0">
                <a:solidFill>
                  <a:srgbClr val="FF0000"/>
                </a:solidFill>
              </a:rPr>
              <a:t>We are currently experiencing the worst state of species die-offs since the</a:t>
            </a:r>
          </a:p>
          <a:p>
            <a:r>
              <a:rPr lang="en-US" sz="2400" b="1" dirty="0">
                <a:solidFill>
                  <a:srgbClr val="FF0000"/>
                </a:solidFill>
              </a:rPr>
              <a:t>loss of the dinosaurs 65 million years ago</a:t>
            </a:r>
            <a:r>
              <a:rPr lang="en-US" sz="2400" b="1" dirty="0">
                <a:solidFill>
                  <a:schemeClr val="accent1">
                    <a:lumMod val="50000"/>
                  </a:schemeClr>
                </a:solidFill>
              </a:rPr>
              <a:t>. Although extinction is a natural</a:t>
            </a:r>
          </a:p>
          <a:p>
            <a:r>
              <a:rPr lang="en-US" sz="2400" b="1" dirty="0">
                <a:solidFill>
                  <a:schemeClr val="accent1">
                    <a:lumMod val="50000"/>
                  </a:schemeClr>
                </a:solidFill>
              </a:rPr>
              <a:t>phenomenon, it occurs at a natural “background” rate of about one to five</a:t>
            </a:r>
          </a:p>
          <a:p>
            <a:r>
              <a:rPr lang="en-US" sz="2400" b="1" dirty="0">
                <a:solidFill>
                  <a:schemeClr val="accent1">
                    <a:lumMod val="50000"/>
                  </a:schemeClr>
                </a:solidFill>
              </a:rPr>
              <a:t>species per year</a:t>
            </a:r>
            <a:r>
              <a:rPr lang="en-US" sz="2400" b="1" dirty="0">
                <a:solidFill>
                  <a:srgbClr val="FF0000"/>
                </a:solidFill>
              </a:rPr>
              <a:t>. Scientists estimate we are now losing species at 1,000 to 10,000</a:t>
            </a:r>
          </a:p>
          <a:p>
            <a:r>
              <a:rPr lang="en-US" sz="2400" b="1" dirty="0">
                <a:solidFill>
                  <a:srgbClr val="FF0000"/>
                </a:solidFill>
              </a:rPr>
              <a:t>times the background rate</a:t>
            </a:r>
            <a:r>
              <a:rPr lang="en-US" sz="2400" b="1" dirty="0">
                <a:solidFill>
                  <a:schemeClr val="accent1">
                    <a:lumMod val="50000"/>
                  </a:schemeClr>
                </a:solidFill>
              </a:rPr>
              <a:t>, with </a:t>
            </a:r>
            <a:r>
              <a:rPr lang="en-US" sz="2400" b="1" dirty="0">
                <a:solidFill>
                  <a:srgbClr val="FF0000"/>
                </a:solidFill>
              </a:rPr>
              <a:t>literally dozens going extinct every day </a:t>
            </a:r>
            <a:r>
              <a:rPr lang="en-US" sz="2400" b="1" dirty="0">
                <a:solidFill>
                  <a:schemeClr val="accent1">
                    <a:lumMod val="50000"/>
                  </a:schemeClr>
                </a:solidFill>
              </a:rPr>
              <a:t>[1]. It</a:t>
            </a:r>
          </a:p>
          <a:p>
            <a:r>
              <a:rPr lang="en-US" sz="2400" b="1" dirty="0">
                <a:solidFill>
                  <a:schemeClr val="accent1">
                    <a:lumMod val="50000"/>
                  </a:schemeClr>
                </a:solidFill>
              </a:rPr>
              <a:t>could be a scary future indeed, with as many as </a:t>
            </a:r>
            <a:r>
              <a:rPr lang="en-US" sz="2400" b="1" dirty="0">
                <a:solidFill>
                  <a:srgbClr val="FF0000"/>
                </a:solidFill>
              </a:rPr>
              <a:t>30 to 50 percent of all species</a:t>
            </a:r>
          </a:p>
          <a:p>
            <a:r>
              <a:rPr lang="en-US" sz="2400" b="1" dirty="0">
                <a:solidFill>
                  <a:srgbClr val="FF0000"/>
                </a:solidFill>
              </a:rPr>
              <a:t>possibly heading toward extinction by mid-century </a:t>
            </a:r>
            <a:r>
              <a:rPr lang="en-US" sz="2400" b="1" dirty="0">
                <a:solidFill>
                  <a:schemeClr val="accent1">
                    <a:lumMod val="50000"/>
                  </a:schemeClr>
                </a:solidFill>
              </a:rPr>
              <a:t>[2].</a:t>
            </a:r>
          </a:p>
        </p:txBody>
      </p:sp>
    </p:spTree>
    <p:extLst>
      <p:ext uri="{BB962C8B-B14F-4D97-AF65-F5344CB8AC3E}">
        <p14:creationId xmlns:p14="http://schemas.microsoft.com/office/powerpoint/2010/main" val="89534683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3200"/>
            <a:ext cx="10854267" cy="4585871"/>
          </a:xfrm>
          <a:prstGeom prst="rect">
            <a:avLst/>
          </a:prstGeom>
          <a:noFill/>
        </p:spPr>
        <p:txBody>
          <a:bodyPr wrap="square" rtlCol="0">
            <a:spAutoFit/>
          </a:bodyPr>
          <a:lstStyle/>
          <a:p>
            <a:r>
              <a:rPr lang="en-US" sz="2800" b="1" dirty="0">
                <a:solidFill>
                  <a:schemeClr val="accent1">
                    <a:lumMod val="50000"/>
                  </a:schemeClr>
                </a:solidFill>
              </a:rPr>
              <a:t>1. THE ENDANGERED SPECIES ACT: A WILD SUCCESS</a:t>
            </a:r>
          </a:p>
          <a:p>
            <a:r>
              <a:rPr lang="en-US" sz="2400" b="1" dirty="0">
                <a:solidFill>
                  <a:schemeClr val="accent1">
                    <a:lumMod val="50000"/>
                  </a:schemeClr>
                </a:solidFill>
              </a:rPr>
              <a:t>The Endangered Species Act is the strongest law for protecting biodiversity</a:t>
            </a:r>
          </a:p>
          <a:p>
            <a:r>
              <a:rPr lang="en-US" sz="2400" b="1" dirty="0">
                <a:solidFill>
                  <a:schemeClr val="accent1">
                    <a:lumMod val="50000"/>
                  </a:schemeClr>
                </a:solidFill>
              </a:rPr>
              <a:t>passed by any nation. </a:t>
            </a:r>
            <a:r>
              <a:rPr lang="en-US" sz="2400" b="1" dirty="0">
                <a:solidFill>
                  <a:srgbClr val="FF0000"/>
                </a:solidFill>
              </a:rPr>
              <a:t>Its purpose is to prevent the extinction of our most at-risk</a:t>
            </a:r>
          </a:p>
          <a:p>
            <a:r>
              <a:rPr lang="en-US" sz="2400" b="1" dirty="0">
                <a:solidFill>
                  <a:srgbClr val="FF0000"/>
                </a:solidFill>
              </a:rPr>
              <a:t>plants and animals, increase their numbers and effect their full recovery — and</a:t>
            </a:r>
          </a:p>
          <a:p>
            <a:r>
              <a:rPr lang="en-US" sz="2400" b="1" dirty="0">
                <a:solidFill>
                  <a:srgbClr val="FF0000"/>
                </a:solidFill>
              </a:rPr>
              <a:t>eventually their removal from the endangered list.</a:t>
            </a:r>
          </a:p>
          <a:p>
            <a:r>
              <a:rPr lang="en-US" sz="2400" b="1" dirty="0">
                <a:solidFill>
                  <a:schemeClr val="accent1">
                    <a:lumMod val="50000"/>
                  </a:schemeClr>
                </a:solidFill>
              </a:rPr>
              <a:t>Currently the </a:t>
            </a:r>
            <a:r>
              <a:rPr lang="en-US" sz="2400" b="1" dirty="0">
                <a:solidFill>
                  <a:srgbClr val="FF0000"/>
                </a:solidFill>
              </a:rPr>
              <a:t>Act protects more than 1,600 plant and animal species in the</a:t>
            </a:r>
          </a:p>
          <a:p>
            <a:r>
              <a:rPr lang="en-US" sz="2400" b="1" dirty="0">
                <a:solidFill>
                  <a:srgbClr val="FF0000"/>
                </a:solidFill>
              </a:rPr>
              <a:t>United States and its territories</a:t>
            </a:r>
            <a:r>
              <a:rPr lang="en-US" sz="2400" b="1" dirty="0">
                <a:solidFill>
                  <a:schemeClr val="accent1">
                    <a:lumMod val="50000"/>
                  </a:schemeClr>
                </a:solidFill>
              </a:rPr>
              <a:t>, many of which are successfully recovering.</a:t>
            </a:r>
          </a:p>
          <a:p>
            <a:r>
              <a:rPr lang="en-US" sz="2400" b="1" dirty="0">
                <a:solidFill>
                  <a:schemeClr val="accent1">
                    <a:lumMod val="50000"/>
                  </a:schemeClr>
                </a:solidFill>
              </a:rPr>
              <a:t>Over the past four-plus decades, the Endangered Species Act has repeatedly</a:t>
            </a:r>
          </a:p>
          <a:p>
            <a:r>
              <a:rPr lang="en-US" sz="2400" b="1" dirty="0">
                <a:solidFill>
                  <a:schemeClr val="accent1">
                    <a:lumMod val="50000"/>
                  </a:schemeClr>
                </a:solidFill>
              </a:rPr>
              <a:t>demonstrated that — when used to the full extent of the law — it works. The Act</a:t>
            </a:r>
          </a:p>
          <a:p>
            <a:r>
              <a:rPr lang="en-US" sz="2400" b="1" dirty="0">
                <a:solidFill>
                  <a:schemeClr val="accent1">
                    <a:lumMod val="50000"/>
                  </a:schemeClr>
                </a:solidFill>
              </a:rPr>
              <a:t>has been more than 99 percent successful at preventing extinction</a:t>
            </a:r>
            <a:r>
              <a:rPr lang="en-US" sz="2400" b="1" dirty="0">
                <a:solidFill>
                  <a:srgbClr val="FF0000"/>
                </a:solidFill>
              </a:rPr>
              <a:t>. Were it not</a:t>
            </a:r>
          </a:p>
          <a:p>
            <a:r>
              <a:rPr lang="en-US" sz="2400" b="1" dirty="0">
                <a:solidFill>
                  <a:srgbClr val="FF0000"/>
                </a:solidFill>
              </a:rPr>
              <a:t>for the Act, scientists have estimated, at least 227 species would have likely</a:t>
            </a:r>
          </a:p>
          <a:p>
            <a:r>
              <a:rPr lang="en-US" sz="2400" b="1" dirty="0">
                <a:solidFill>
                  <a:srgbClr val="FF0000"/>
                </a:solidFill>
              </a:rPr>
              <a:t>gone extinct since the law’s passage in 1973.</a:t>
            </a:r>
          </a:p>
        </p:txBody>
      </p:sp>
    </p:spTree>
    <p:extLst>
      <p:ext uri="{BB962C8B-B14F-4D97-AF65-F5344CB8AC3E}">
        <p14:creationId xmlns:p14="http://schemas.microsoft.com/office/powerpoint/2010/main" val="181315070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7067"/>
            <a:ext cx="11091333" cy="5170646"/>
          </a:xfrm>
          <a:prstGeom prst="rect">
            <a:avLst/>
          </a:prstGeom>
          <a:noFill/>
        </p:spPr>
        <p:txBody>
          <a:bodyPr wrap="square" rtlCol="0">
            <a:spAutoFit/>
          </a:bodyPr>
          <a:lstStyle/>
          <a:p>
            <a:r>
              <a:rPr lang="en-US" sz="2400" b="1" dirty="0">
                <a:solidFill>
                  <a:schemeClr val="accent1">
                    <a:lumMod val="50000"/>
                  </a:schemeClr>
                </a:solidFill>
              </a:rPr>
              <a:t>(</a:t>
            </a:r>
            <a:r>
              <a:rPr lang="en-US" sz="2400" b="1" dirty="0" err="1">
                <a:solidFill>
                  <a:schemeClr val="accent1">
                    <a:lumMod val="50000"/>
                  </a:schemeClr>
                </a:solidFill>
              </a:rPr>
              <a:t>cont</a:t>
            </a:r>
            <a:r>
              <a:rPr lang="en-US" sz="2400" b="1" dirty="0">
                <a:solidFill>
                  <a:schemeClr val="accent1">
                    <a:lumMod val="50000"/>
                  </a:schemeClr>
                </a:solidFill>
              </a:rPr>
              <a:t>)</a:t>
            </a:r>
          </a:p>
          <a:p>
            <a:r>
              <a:rPr lang="en-US" sz="2400" b="1" dirty="0">
                <a:solidFill>
                  <a:schemeClr val="accent1">
                    <a:lumMod val="50000"/>
                  </a:schemeClr>
                </a:solidFill>
              </a:rPr>
              <a:t>But the Act isn’t just keeping species from extinction — it’s also helping hundreds</a:t>
            </a:r>
          </a:p>
          <a:p>
            <a:r>
              <a:rPr lang="en-US" sz="2400" b="1" dirty="0">
                <a:solidFill>
                  <a:schemeClr val="accent1">
                    <a:lumMod val="50000"/>
                  </a:schemeClr>
                </a:solidFill>
              </a:rPr>
              <a:t>of species recover. A 2012 Center study </a:t>
            </a:r>
            <a:r>
              <a:rPr lang="en-US" sz="2400" b="1" dirty="0">
                <a:solidFill>
                  <a:srgbClr val="FF0000"/>
                </a:solidFill>
              </a:rPr>
              <a:t>documented 110 species that have</a:t>
            </a:r>
          </a:p>
          <a:p>
            <a:r>
              <a:rPr lang="en-US" sz="2400" b="1" dirty="0">
                <a:solidFill>
                  <a:srgbClr val="FF0000"/>
                </a:solidFill>
              </a:rPr>
              <a:t>seen tremendous recovery </a:t>
            </a:r>
            <a:r>
              <a:rPr lang="en-US" sz="2400" b="1" dirty="0">
                <a:solidFill>
                  <a:schemeClr val="accent1">
                    <a:lumMod val="50000"/>
                  </a:schemeClr>
                </a:solidFill>
              </a:rPr>
              <a:t>while protected under the Act, with the great majority</a:t>
            </a:r>
          </a:p>
          <a:p>
            <a:r>
              <a:rPr lang="en-US" sz="2400" b="1" dirty="0">
                <a:solidFill>
                  <a:schemeClr val="accent1">
                    <a:lumMod val="50000"/>
                  </a:schemeClr>
                </a:solidFill>
              </a:rPr>
              <a:t>meeting or exceeding recovery timelines set by federal scientists. This study built</a:t>
            </a:r>
          </a:p>
          <a:p>
            <a:r>
              <a:rPr lang="en-US" sz="2400" b="1" dirty="0">
                <a:solidFill>
                  <a:schemeClr val="accent1">
                    <a:lumMod val="50000"/>
                  </a:schemeClr>
                </a:solidFill>
              </a:rPr>
              <a:t>on Center work showing that of all species listed in the northeastern United</a:t>
            </a:r>
          </a:p>
          <a:p>
            <a:r>
              <a:rPr lang="en-US" sz="2400" b="1" dirty="0">
                <a:solidFill>
                  <a:schemeClr val="accent1">
                    <a:lumMod val="50000"/>
                  </a:schemeClr>
                </a:solidFill>
              </a:rPr>
              <a:t>States, 93 percent are stable or improving and more than 80 percent are meeting</a:t>
            </a:r>
          </a:p>
          <a:p>
            <a:r>
              <a:rPr lang="en-US" sz="2400" b="1" dirty="0">
                <a:solidFill>
                  <a:schemeClr val="accent1">
                    <a:lumMod val="50000"/>
                  </a:schemeClr>
                </a:solidFill>
              </a:rPr>
              <a:t>the recovery targets established in federal recovery plans.</a:t>
            </a:r>
          </a:p>
          <a:p>
            <a:r>
              <a:rPr lang="en-US" sz="2400" b="1" dirty="0">
                <a:solidFill>
                  <a:schemeClr val="accent1">
                    <a:lumMod val="50000"/>
                  </a:schemeClr>
                </a:solidFill>
              </a:rPr>
              <a:t>In sum, here&amp;#39;s a handy list of key quantitative measures of the Act’s success:</a:t>
            </a:r>
          </a:p>
          <a:p>
            <a:r>
              <a:rPr lang="en-US" sz="2400" b="1" dirty="0">
                <a:solidFill>
                  <a:schemeClr val="accent1">
                    <a:lumMod val="50000"/>
                  </a:schemeClr>
                </a:solidFill>
              </a:rPr>
              <a:t> From 1973 to 2013</a:t>
            </a:r>
            <a:r>
              <a:rPr lang="en-US" sz="2400" b="1" dirty="0">
                <a:solidFill>
                  <a:srgbClr val="FF0000"/>
                </a:solidFill>
              </a:rPr>
              <a:t>, the Act prevented extinction 99 for percent of species</a:t>
            </a:r>
          </a:p>
          <a:p>
            <a:r>
              <a:rPr lang="en-US" sz="2400" b="1" dirty="0">
                <a:solidFill>
                  <a:srgbClr val="FF0000"/>
                </a:solidFill>
              </a:rPr>
              <a:t>under its protection.</a:t>
            </a:r>
          </a:p>
          <a:p>
            <a:r>
              <a:rPr lang="en-US" sz="2400" b="1" dirty="0">
                <a:solidFill>
                  <a:schemeClr val="accent1">
                    <a:lumMod val="50000"/>
                  </a:schemeClr>
                </a:solidFill>
              </a:rPr>
              <a:t> The Act </a:t>
            </a:r>
            <a:r>
              <a:rPr lang="en-US" sz="2400" b="1" dirty="0">
                <a:solidFill>
                  <a:srgbClr val="FF0000"/>
                </a:solidFill>
              </a:rPr>
              <a:t>has shown a 90 percent recovery rate in more than 100 species</a:t>
            </a:r>
          </a:p>
          <a:p>
            <a:r>
              <a:rPr lang="en-US" sz="2400" b="1" dirty="0">
                <a:solidFill>
                  <a:srgbClr val="FF0000"/>
                </a:solidFill>
              </a:rPr>
              <a:t>throughout the United States.</a:t>
            </a:r>
          </a:p>
          <a:p>
            <a:endParaRPr lang="en-US" dirty="0"/>
          </a:p>
        </p:txBody>
      </p:sp>
    </p:spTree>
    <p:extLst>
      <p:ext uri="{BB962C8B-B14F-4D97-AF65-F5344CB8AC3E}">
        <p14:creationId xmlns:p14="http://schemas.microsoft.com/office/powerpoint/2010/main" val="8784441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533" y="304800"/>
            <a:ext cx="10888134" cy="4154984"/>
          </a:xfrm>
          <a:prstGeom prst="rect">
            <a:avLst/>
          </a:prstGeom>
          <a:noFill/>
        </p:spPr>
        <p:txBody>
          <a:bodyPr wrap="square" rtlCol="0">
            <a:spAutoFit/>
          </a:bodyPr>
          <a:lstStyle/>
          <a:p>
            <a:r>
              <a:rPr lang="en-US" sz="2400" b="1" dirty="0">
                <a:solidFill>
                  <a:schemeClr val="accent1">
                    <a:lumMod val="50000"/>
                  </a:schemeClr>
                </a:solidFill>
              </a:rPr>
              <a:t>(</a:t>
            </a:r>
            <a:r>
              <a:rPr lang="en-US" sz="2400" b="1" dirty="0" err="1">
                <a:solidFill>
                  <a:schemeClr val="accent1">
                    <a:lumMod val="50000"/>
                  </a:schemeClr>
                </a:solidFill>
              </a:rPr>
              <a:t>cont</a:t>
            </a:r>
            <a:r>
              <a:rPr lang="en-US" sz="2400" b="1" dirty="0">
                <a:solidFill>
                  <a:schemeClr val="accent1">
                    <a:lumMod val="50000"/>
                  </a:schemeClr>
                </a:solidFill>
              </a:rPr>
              <a:t>)</a:t>
            </a:r>
          </a:p>
          <a:p>
            <a:endParaRPr lang="en-US" sz="2400" b="1" dirty="0">
              <a:solidFill>
                <a:schemeClr val="accent1">
                  <a:lumMod val="50000"/>
                </a:schemeClr>
              </a:solidFill>
            </a:endParaRPr>
          </a:p>
          <a:p>
            <a:r>
              <a:rPr lang="en-US" sz="2400" b="1" dirty="0">
                <a:solidFill>
                  <a:schemeClr val="accent1">
                    <a:lumMod val="50000"/>
                  </a:schemeClr>
                </a:solidFill>
              </a:rPr>
              <a:t>The Act </a:t>
            </a:r>
            <a:r>
              <a:rPr lang="en-US" sz="2400" b="1" dirty="0">
                <a:solidFill>
                  <a:srgbClr val="FF0000"/>
                </a:solidFill>
              </a:rPr>
              <a:t>has allowed the designation of millions of acres of </a:t>
            </a:r>
            <a:r>
              <a:rPr lang="en-US" sz="2400" b="1" u="sng" dirty="0">
                <a:solidFill>
                  <a:srgbClr val="FF0000"/>
                </a:solidFill>
              </a:rPr>
              <a:t>critical habitat,</a:t>
            </a:r>
          </a:p>
          <a:p>
            <a:r>
              <a:rPr lang="en-US" sz="2400" b="1" dirty="0">
                <a:solidFill>
                  <a:srgbClr val="FF0000"/>
                </a:solidFill>
              </a:rPr>
              <a:t>which is crucial to species</a:t>
            </a:r>
            <a:r>
              <a:rPr lang="en-US" sz="2400" b="1" dirty="0">
                <a:solidFill>
                  <a:schemeClr val="accent1">
                    <a:lumMod val="50000"/>
                  </a:schemeClr>
                </a:solidFill>
              </a:rPr>
              <a:t>&amp;; survival and recovery. In fact, imperiled species</a:t>
            </a:r>
          </a:p>
          <a:p>
            <a:r>
              <a:rPr lang="en-US" sz="2400" b="1" dirty="0">
                <a:solidFill>
                  <a:schemeClr val="accent1">
                    <a:lumMod val="50000"/>
                  </a:schemeClr>
                </a:solidFill>
              </a:rPr>
              <a:t>with federally protected </a:t>
            </a:r>
            <a:r>
              <a:rPr lang="en-US" sz="2400" b="1" dirty="0" err="1">
                <a:solidFill>
                  <a:schemeClr val="accent1">
                    <a:lumMod val="50000"/>
                  </a:schemeClr>
                </a:solidFill>
              </a:rPr>
              <a:t>protected</a:t>
            </a:r>
            <a:r>
              <a:rPr lang="en-US" sz="2400" b="1" dirty="0">
                <a:solidFill>
                  <a:schemeClr val="accent1">
                    <a:lumMod val="50000"/>
                  </a:schemeClr>
                </a:solidFill>
              </a:rPr>
              <a:t> critical habitat are twice as likely to be</a:t>
            </a:r>
          </a:p>
          <a:p>
            <a:r>
              <a:rPr lang="en-US" sz="2400" b="1" dirty="0">
                <a:solidFill>
                  <a:schemeClr val="accent1">
                    <a:lumMod val="50000"/>
                  </a:schemeClr>
                </a:solidFill>
              </a:rPr>
              <a:t>recovering as those without. Center for Biological Diversity fact: Just since</a:t>
            </a:r>
          </a:p>
          <a:p>
            <a:r>
              <a:rPr lang="en-US" sz="2400" b="1" dirty="0">
                <a:solidFill>
                  <a:schemeClr val="accent1">
                    <a:lumMod val="50000"/>
                  </a:schemeClr>
                </a:solidFill>
              </a:rPr>
              <a:t>2008, the Center has </a:t>
            </a:r>
            <a:r>
              <a:rPr lang="en-US" sz="2400" b="1" dirty="0">
                <a:solidFill>
                  <a:srgbClr val="FF0000"/>
                </a:solidFill>
              </a:rPr>
              <a:t>won designation of 233 million acres of critical habitat, 95</a:t>
            </a:r>
          </a:p>
          <a:p>
            <a:r>
              <a:rPr lang="en-US" sz="2400" b="1" dirty="0">
                <a:solidFill>
                  <a:srgbClr val="FF0000"/>
                </a:solidFill>
              </a:rPr>
              <a:t>percent of all critical habitat acres set aside between 2008 and 2013 — an area</a:t>
            </a:r>
          </a:p>
          <a:p>
            <a:r>
              <a:rPr lang="en-US" sz="2400" b="1" dirty="0">
                <a:solidFill>
                  <a:srgbClr val="FF0000"/>
                </a:solidFill>
              </a:rPr>
              <a:t>larger than the entire national forest system (191 million acres), twice as large</a:t>
            </a:r>
          </a:p>
          <a:p>
            <a:r>
              <a:rPr lang="en-US" sz="2400" b="1" dirty="0">
                <a:solidFill>
                  <a:srgbClr val="FF0000"/>
                </a:solidFill>
              </a:rPr>
              <a:t>as California (105 million acres), and almost three times the size of the national</a:t>
            </a:r>
          </a:p>
          <a:p>
            <a:r>
              <a:rPr lang="en-US" sz="2400" b="1" dirty="0">
                <a:solidFill>
                  <a:srgbClr val="FF0000"/>
                </a:solidFill>
              </a:rPr>
              <a:t>park system (84 million acres).</a:t>
            </a:r>
          </a:p>
        </p:txBody>
      </p:sp>
    </p:spTree>
    <p:extLst>
      <p:ext uri="{BB962C8B-B14F-4D97-AF65-F5344CB8AC3E}">
        <p14:creationId xmlns:p14="http://schemas.microsoft.com/office/powerpoint/2010/main" val="352893739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860" y="840112"/>
            <a:ext cx="10769600" cy="2677656"/>
          </a:xfrm>
          <a:prstGeom prst="rect">
            <a:avLst/>
          </a:prstGeom>
          <a:noFill/>
        </p:spPr>
        <p:txBody>
          <a:bodyPr wrap="square" rtlCol="0">
            <a:spAutoFit/>
          </a:bodyPr>
          <a:lstStyle/>
          <a:p>
            <a:r>
              <a:rPr lang="en-US" sz="2400" b="1" dirty="0">
                <a:solidFill>
                  <a:schemeClr val="accent1">
                    <a:lumMod val="50000"/>
                  </a:schemeClr>
                </a:solidFill>
              </a:rPr>
              <a:t>(</a:t>
            </a:r>
            <a:r>
              <a:rPr lang="en-US" sz="2400" b="1" dirty="0" err="1">
                <a:solidFill>
                  <a:schemeClr val="accent1">
                    <a:lumMod val="50000"/>
                  </a:schemeClr>
                </a:solidFill>
              </a:rPr>
              <a:t>cont</a:t>
            </a:r>
            <a:r>
              <a:rPr lang="en-US" sz="2400" b="1" dirty="0">
                <a:solidFill>
                  <a:schemeClr val="accent1">
                    <a:lumMod val="50000"/>
                  </a:schemeClr>
                </a:solidFill>
              </a:rPr>
              <a:t>)</a:t>
            </a:r>
          </a:p>
          <a:p>
            <a:endParaRPr lang="en-US" sz="2400" b="1" dirty="0">
              <a:solidFill>
                <a:schemeClr val="accent1">
                  <a:lumMod val="50000"/>
                </a:schemeClr>
              </a:solidFill>
            </a:endParaRPr>
          </a:p>
          <a:p>
            <a:r>
              <a:rPr lang="en-US" sz="2400" b="1" dirty="0">
                <a:solidFill>
                  <a:schemeClr val="accent1">
                    <a:lumMod val="50000"/>
                  </a:schemeClr>
                </a:solidFill>
              </a:rPr>
              <a:t>The Act has poll-proven </a:t>
            </a:r>
            <a:r>
              <a:rPr lang="en-US" sz="2400" b="1" dirty="0">
                <a:solidFill>
                  <a:srgbClr val="FF0000"/>
                </a:solidFill>
              </a:rPr>
              <a:t>strong public support</a:t>
            </a:r>
            <a:r>
              <a:rPr lang="en-US" sz="2400" b="1" dirty="0">
                <a:solidFill>
                  <a:schemeClr val="accent1">
                    <a:lumMod val="50000"/>
                  </a:schemeClr>
                </a:solidFill>
              </a:rPr>
              <a:t>. A national poll</a:t>
            </a:r>
          </a:p>
          <a:p>
            <a:r>
              <a:rPr lang="en-US" sz="2400" b="1" dirty="0">
                <a:solidFill>
                  <a:schemeClr val="accent1">
                    <a:lumMod val="50000"/>
                  </a:schemeClr>
                </a:solidFill>
              </a:rPr>
              <a:t>commissioned by the Center in 2013 found that </a:t>
            </a:r>
            <a:r>
              <a:rPr lang="en-US" sz="2400" b="1" dirty="0">
                <a:solidFill>
                  <a:srgbClr val="FF0000"/>
                </a:solidFill>
              </a:rPr>
              <a:t>2 out of 3 Americans want the</a:t>
            </a:r>
          </a:p>
          <a:p>
            <a:r>
              <a:rPr lang="en-US" sz="2400" b="1" dirty="0">
                <a:solidFill>
                  <a:srgbClr val="FF0000"/>
                </a:solidFill>
              </a:rPr>
              <a:t>Endangered Species Act strengthened or left alone, but not weakened.</a:t>
            </a:r>
            <a:r>
              <a:rPr lang="en-US" sz="2400" b="1" dirty="0">
                <a:solidFill>
                  <a:schemeClr val="accent1">
                    <a:lumMod val="50000"/>
                  </a:schemeClr>
                </a:solidFill>
              </a:rPr>
              <a:t> More</a:t>
            </a:r>
          </a:p>
          <a:p>
            <a:r>
              <a:rPr lang="en-US" sz="2400" b="1" dirty="0">
                <a:solidFill>
                  <a:srgbClr val="FF0000"/>
                </a:solidFill>
              </a:rPr>
              <a:t>recent</a:t>
            </a:r>
            <a:r>
              <a:rPr lang="en-US" sz="2400" b="1" dirty="0">
                <a:solidFill>
                  <a:schemeClr val="accent1">
                    <a:lumMod val="50000"/>
                  </a:schemeClr>
                </a:solidFill>
              </a:rPr>
              <a:t> polls have found even greater support, </a:t>
            </a:r>
            <a:r>
              <a:rPr lang="en-US" sz="2400" b="1" dirty="0">
                <a:solidFill>
                  <a:srgbClr val="FF0000"/>
                </a:solidFill>
              </a:rPr>
              <a:t>with 9 out of 10 people polled</a:t>
            </a:r>
          </a:p>
          <a:p>
            <a:r>
              <a:rPr lang="en-US" sz="2400" b="1" dirty="0">
                <a:solidFill>
                  <a:srgbClr val="FF0000"/>
                </a:solidFill>
              </a:rPr>
              <a:t>supporting a strong Endangered Species Act.</a:t>
            </a:r>
          </a:p>
        </p:txBody>
      </p:sp>
    </p:spTree>
    <p:extLst>
      <p:ext uri="{BB962C8B-B14F-4D97-AF65-F5344CB8AC3E}">
        <p14:creationId xmlns:p14="http://schemas.microsoft.com/office/powerpoint/2010/main" val="320671873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2209800" y="152400"/>
            <a:ext cx="8229600" cy="914400"/>
          </a:xfrm>
        </p:spPr>
        <p:txBody>
          <a:bodyPr>
            <a:normAutofit fontScale="90000"/>
          </a:bodyPr>
          <a:lstStyle/>
          <a:p>
            <a:r>
              <a:rPr lang="en-US" altLang="en-US" b="1">
                <a:ea typeface="ＭＳ Ｐゴシック" panose="020B0600070205080204" pitchFamily="34" charset="-128"/>
              </a:rPr>
              <a:t>Listed Species in the Mid Atlantic</a:t>
            </a:r>
            <a:br>
              <a:rPr lang="en-US" altLang="en-US" b="1">
                <a:ea typeface="ＭＳ Ｐゴシック" panose="020B0600070205080204" pitchFamily="34" charset="-128"/>
              </a:rPr>
            </a:br>
            <a:r>
              <a:rPr lang="en-US" altLang="en-US" b="1" i="1">
                <a:ea typeface="ＭＳ Ｐゴシック" panose="020B0600070205080204" pitchFamily="34" charset="-128"/>
              </a:rPr>
              <a:t>On the Beach</a:t>
            </a:r>
          </a:p>
        </p:txBody>
      </p:sp>
      <p:sp>
        <p:nvSpPr>
          <p:cNvPr id="11266"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BA1D418B-FF02-4C99-BC59-5C3AD5B332FC}" type="slidenum">
              <a:rPr lang="en-US" altLang="en-US" sz="2400">
                <a:solidFill>
                  <a:schemeClr val="tx1"/>
                </a:solidFill>
                <a:latin typeface="Times New Roman" panose="02020603050405020304" pitchFamily="18" charset="0"/>
              </a:rPr>
              <a:pPr eaLnBrk="1" hangingPunct="1">
                <a:spcBef>
                  <a:spcPct val="0"/>
                </a:spcBef>
                <a:buClrTx/>
                <a:buFontTx/>
                <a:buNone/>
              </a:pPr>
              <a:t>19</a:t>
            </a:fld>
            <a:endParaRPr lang="en-US" altLang="en-US" sz="2400">
              <a:solidFill>
                <a:schemeClr val="tx1"/>
              </a:solidFill>
              <a:latin typeface="Times New Roman" panose="02020603050405020304" pitchFamily="18" charset="0"/>
            </a:endParaRPr>
          </a:p>
        </p:txBody>
      </p:sp>
      <p:sp>
        <p:nvSpPr>
          <p:cNvPr id="9223" name="TextBox 7"/>
          <p:cNvSpPr txBox="1">
            <a:spLocks noChangeArrowheads="1"/>
          </p:cNvSpPr>
          <p:nvPr/>
        </p:nvSpPr>
        <p:spPr bwMode="auto">
          <a:xfrm>
            <a:off x="6172200" y="1600201"/>
            <a:ext cx="1741488" cy="461963"/>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a:solidFill>
                  <a:schemeClr val="accent2">
                    <a:lumMod val="75000"/>
                  </a:schemeClr>
                </a:solidFill>
                <a:latin typeface="Arial" panose="020B0604020202020204" pitchFamily="34" charset="0"/>
                <a:cs typeface="Arial" panose="020B0604020202020204" pitchFamily="34" charset="0"/>
              </a:rPr>
              <a:t>Sea Turtles</a:t>
            </a:r>
          </a:p>
        </p:txBody>
      </p:sp>
      <p:sp>
        <p:nvSpPr>
          <p:cNvPr id="9224" name="TextBox 8"/>
          <p:cNvSpPr txBox="1">
            <a:spLocks noChangeArrowheads="1"/>
          </p:cNvSpPr>
          <p:nvPr/>
        </p:nvSpPr>
        <p:spPr bwMode="auto">
          <a:xfrm>
            <a:off x="2438400" y="3960814"/>
            <a:ext cx="2000250" cy="460375"/>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a:solidFill>
                  <a:schemeClr val="accent2">
                    <a:lumMod val="75000"/>
                  </a:schemeClr>
                </a:solidFill>
                <a:latin typeface="Arial" panose="020B0604020202020204" pitchFamily="34" charset="0"/>
                <a:cs typeface="Arial" panose="020B0604020202020204" pitchFamily="34" charset="0"/>
              </a:rPr>
              <a:t>Piping Plover</a:t>
            </a:r>
          </a:p>
        </p:txBody>
      </p:sp>
      <p:sp>
        <p:nvSpPr>
          <p:cNvPr id="9225" name="TextBox 9"/>
          <p:cNvSpPr txBox="1">
            <a:spLocks noChangeArrowheads="1"/>
          </p:cNvSpPr>
          <p:nvPr/>
        </p:nvSpPr>
        <p:spPr bwMode="auto">
          <a:xfrm>
            <a:off x="4724400" y="5410201"/>
            <a:ext cx="2636838" cy="461963"/>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err="1">
                <a:solidFill>
                  <a:schemeClr val="accent2">
                    <a:lumMod val="75000"/>
                  </a:schemeClr>
                </a:solidFill>
                <a:latin typeface="Times New Roman" charset="0"/>
              </a:rPr>
              <a:t>Seabeach</a:t>
            </a:r>
            <a:r>
              <a:rPr lang="en-US" altLang="en-US" sz="2400" dirty="0">
                <a:solidFill>
                  <a:schemeClr val="accent2">
                    <a:lumMod val="75000"/>
                  </a:schemeClr>
                </a:solidFill>
                <a:latin typeface="Times New Roman" charset="0"/>
              </a:rPr>
              <a:t> Amaranth</a:t>
            </a:r>
          </a:p>
        </p:txBody>
      </p:sp>
      <p:pic>
        <p:nvPicPr>
          <p:cNvPr id="1127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295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624138"/>
            <a:ext cx="327183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429000"/>
            <a:ext cx="31257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subTitle" idx="4294967295"/>
          </p:nvPr>
        </p:nvSpPr>
        <p:spPr>
          <a:xfrm>
            <a:off x="2713703" y="3589430"/>
            <a:ext cx="7954297" cy="1730715"/>
          </a:xfrm>
        </p:spPr>
        <p:txBody>
          <a:bodyPr>
            <a:normAutofit/>
          </a:bodyPr>
          <a:lstStyle/>
          <a:p>
            <a:pPr marL="0" indent="0" algn="ctr">
              <a:lnSpc>
                <a:spcPct val="80000"/>
              </a:lnSpc>
              <a:buNone/>
            </a:pPr>
            <a:r>
              <a:rPr lang="en-US" altLang="en-US" sz="2400" b="1" dirty="0">
                <a:solidFill>
                  <a:schemeClr val="accent1">
                    <a:lumMod val="50000"/>
                  </a:schemeClr>
                </a:solidFill>
              </a:rPr>
              <a:t>Brad Benggio - NOAA Scientific Support Coordinator &amp; RRT Trustee Representative</a:t>
            </a:r>
          </a:p>
          <a:p>
            <a:pPr marL="0" indent="0" algn="ctr">
              <a:lnSpc>
                <a:spcPct val="80000"/>
              </a:lnSpc>
              <a:buNone/>
            </a:pPr>
            <a:r>
              <a:rPr lang="en-US" altLang="en-US" sz="2400" b="1" dirty="0">
                <a:solidFill>
                  <a:schemeClr val="accent1">
                    <a:lumMod val="50000"/>
                  </a:schemeClr>
                </a:solidFill>
                <a:hlinkClick r:id="rId2"/>
              </a:rPr>
              <a:t>Brad.Benggio@noaa.gov</a:t>
            </a:r>
            <a:endParaRPr lang="en-US" altLang="en-US" sz="2400" b="1" dirty="0">
              <a:solidFill>
                <a:schemeClr val="accent1">
                  <a:lumMod val="50000"/>
                </a:schemeClr>
              </a:solidFill>
            </a:endParaRPr>
          </a:p>
          <a:p>
            <a:pPr marL="0" indent="0" algn="ctr">
              <a:lnSpc>
                <a:spcPct val="80000"/>
              </a:lnSpc>
              <a:buNone/>
            </a:pPr>
            <a:r>
              <a:rPr lang="en-US" altLang="en-US" sz="2400" b="1" dirty="0">
                <a:solidFill>
                  <a:schemeClr val="accent1">
                    <a:lumMod val="50000"/>
                  </a:schemeClr>
                </a:solidFill>
              </a:rPr>
              <a:t>954-684-8486</a:t>
            </a:r>
          </a:p>
        </p:txBody>
      </p:sp>
      <p:pic>
        <p:nvPicPr>
          <p:cNvPr id="6148" name="Picture 6" descr="new-ppt-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14154" y="1205346"/>
            <a:ext cx="8991600" cy="2185214"/>
          </a:xfrm>
          <a:prstGeom prst="rect">
            <a:avLst/>
          </a:prstGeom>
          <a:noFill/>
        </p:spPr>
        <p:txBody>
          <a:bodyPr wrap="square" rtlCol="0">
            <a:spAutoFit/>
          </a:bodyPr>
          <a:lstStyle/>
          <a:p>
            <a:pPr algn="ctr"/>
            <a:r>
              <a:rPr lang="en-US" sz="4000" b="1" dirty="0">
                <a:solidFill>
                  <a:schemeClr val="accent1">
                    <a:lumMod val="50000"/>
                  </a:schemeClr>
                </a:solidFill>
              </a:rPr>
              <a:t>Federally Mandated Consultations</a:t>
            </a:r>
          </a:p>
          <a:p>
            <a:pPr algn="ctr"/>
            <a:r>
              <a:rPr lang="en-US" sz="4000" b="1" dirty="0">
                <a:solidFill>
                  <a:schemeClr val="accent1">
                    <a:lumMod val="50000"/>
                  </a:schemeClr>
                </a:solidFill>
              </a:rPr>
              <a:t> for Federal Actions</a:t>
            </a:r>
          </a:p>
          <a:p>
            <a:pPr algn="ctr"/>
            <a:r>
              <a:rPr lang="en-US" sz="2800" b="1" dirty="0">
                <a:solidFill>
                  <a:schemeClr val="accent1">
                    <a:lumMod val="50000"/>
                  </a:schemeClr>
                </a:solidFill>
              </a:rPr>
              <a:t>Sector Charleston </a:t>
            </a:r>
            <a:r>
              <a:rPr lang="en-US" sz="2800" b="1" dirty="0" err="1">
                <a:solidFill>
                  <a:schemeClr val="accent1">
                    <a:lumMod val="50000"/>
                  </a:schemeClr>
                </a:solidFill>
              </a:rPr>
              <a:t>FOSCr</a:t>
            </a:r>
            <a:r>
              <a:rPr lang="en-US" sz="2800" b="1" dirty="0">
                <a:solidFill>
                  <a:schemeClr val="accent1">
                    <a:lumMod val="50000"/>
                  </a:schemeClr>
                </a:solidFill>
              </a:rPr>
              <a:t> Course</a:t>
            </a:r>
          </a:p>
          <a:p>
            <a:pPr algn="ctr"/>
            <a:r>
              <a:rPr lang="en-US" sz="2800" b="1" dirty="0">
                <a:solidFill>
                  <a:schemeClr val="accent1">
                    <a:lumMod val="50000"/>
                  </a:schemeClr>
                </a:solidFill>
              </a:rPr>
              <a:t>8 August 2019</a:t>
            </a:r>
          </a:p>
        </p:txBody>
      </p:sp>
    </p:spTree>
    <p:extLst>
      <p:ext uri="{BB962C8B-B14F-4D97-AF65-F5344CB8AC3E}">
        <p14:creationId xmlns:p14="http://schemas.microsoft.com/office/powerpoint/2010/main" val="207119601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6592" y="272928"/>
            <a:ext cx="4213768" cy="2821964"/>
          </a:xfrm>
          <a:prstGeom prst="rect">
            <a:avLst/>
          </a:prstGeom>
        </p:spPr>
      </p:pic>
      <p:pic>
        <p:nvPicPr>
          <p:cNvPr id="5" name="Picture 4"/>
          <p:cNvPicPr>
            <a:picLocks noChangeAspect="1"/>
          </p:cNvPicPr>
          <p:nvPr/>
        </p:nvPicPr>
        <p:blipFill>
          <a:blip r:embed="rId3"/>
          <a:stretch>
            <a:fillRect/>
          </a:stretch>
        </p:blipFill>
        <p:spPr>
          <a:xfrm>
            <a:off x="3347359" y="2461197"/>
            <a:ext cx="4796515" cy="3164268"/>
          </a:xfrm>
          <a:prstGeom prst="rect">
            <a:avLst/>
          </a:prstGeom>
        </p:spPr>
      </p:pic>
      <p:pic>
        <p:nvPicPr>
          <p:cNvPr id="6" name="Picture 5"/>
          <p:cNvPicPr>
            <a:picLocks noChangeAspect="1"/>
          </p:cNvPicPr>
          <p:nvPr/>
        </p:nvPicPr>
        <p:blipFill>
          <a:blip r:embed="rId4"/>
          <a:stretch>
            <a:fillRect/>
          </a:stretch>
        </p:blipFill>
        <p:spPr>
          <a:xfrm>
            <a:off x="6777037" y="272928"/>
            <a:ext cx="5038725" cy="3819525"/>
          </a:xfrm>
          <a:prstGeom prst="rect">
            <a:avLst/>
          </a:prstGeom>
        </p:spPr>
      </p:pic>
    </p:spTree>
    <p:extLst>
      <p:ext uri="{BB962C8B-B14F-4D97-AF65-F5344CB8AC3E}">
        <p14:creationId xmlns:p14="http://schemas.microsoft.com/office/powerpoint/2010/main" val="108216144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2209800" y="0"/>
            <a:ext cx="8153400" cy="1143000"/>
          </a:xfrm>
        </p:spPr>
        <p:txBody>
          <a:bodyPr>
            <a:normAutofit fontScale="90000"/>
          </a:bodyPr>
          <a:lstStyle/>
          <a:p>
            <a:r>
              <a:rPr lang="en-US" altLang="en-US" b="1">
                <a:ea typeface="ＭＳ Ｐゴシック" panose="020B0600070205080204" pitchFamily="34" charset="-128"/>
              </a:rPr>
              <a:t>Listed Species in the Mid Atlantic</a:t>
            </a:r>
            <a:br>
              <a:rPr lang="en-US" altLang="en-US" b="1">
                <a:ea typeface="ＭＳ Ｐゴシック" panose="020B0600070205080204" pitchFamily="34" charset="-128"/>
              </a:rPr>
            </a:br>
            <a:r>
              <a:rPr lang="en-US" altLang="en-US" b="1" i="1">
                <a:ea typeface="ＭＳ Ｐゴシック" panose="020B0600070205080204" pitchFamily="34" charset="-128"/>
              </a:rPr>
              <a:t>In Wetlands</a:t>
            </a:r>
          </a:p>
        </p:txBody>
      </p:sp>
      <p:sp>
        <p:nvSpPr>
          <p:cNvPr id="13314" name="Slide Number Placeholder 2"/>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2B6134CA-8354-4646-BD88-7111DD68F7C0}" type="slidenum">
              <a:rPr lang="en-US" altLang="en-US" sz="2400">
                <a:solidFill>
                  <a:schemeClr val="tx1"/>
                </a:solidFill>
                <a:latin typeface="Times New Roman" panose="02020603050405020304" pitchFamily="18" charset="0"/>
              </a:rPr>
              <a:pPr eaLnBrk="1" hangingPunct="1">
                <a:spcBef>
                  <a:spcPct val="0"/>
                </a:spcBef>
                <a:buClrTx/>
                <a:buFontTx/>
                <a:buNone/>
              </a:pPr>
              <a:t>21</a:t>
            </a:fld>
            <a:endParaRPr lang="en-US" altLang="en-US" sz="2400">
              <a:solidFill>
                <a:schemeClr val="tx1"/>
              </a:solidFill>
              <a:latin typeface="Times New Roman" panose="02020603050405020304" pitchFamily="18" charset="0"/>
            </a:endParaRPr>
          </a:p>
        </p:txBody>
      </p:sp>
      <p:sp>
        <p:nvSpPr>
          <p:cNvPr id="10247" name="TextBox 6"/>
          <p:cNvSpPr txBox="1">
            <a:spLocks noChangeArrowheads="1"/>
          </p:cNvSpPr>
          <p:nvPr/>
        </p:nvSpPr>
        <p:spPr bwMode="auto">
          <a:xfrm>
            <a:off x="5819776" y="1447801"/>
            <a:ext cx="4467225" cy="461963"/>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a:solidFill>
                  <a:schemeClr val="accent2">
                    <a:lumMod val="75000"/>
                  </a:schemeClr>
                </a:solidFill>
                <a:latin typeface="Arial" panose="020B0604020202020204" pitchFamily="34" charset="0"/>
                <a:cs typeface="Arial" panose="020B0604020202020204" pitchFamily="34" charset="0"/>
              </a:rPr>
              <a:t>Frosted Flatwoods Salamander</a:t>
            </a:r>
          </a:p>
        </p:txBody>
      </p:sp>
      <p:sp>
        <p:nvSpPr>
          <p:cNvPr id="10248" name="TextBox 7"/>
          <p:cNvSpPr txBox="1">
            <a:spLocks noChangeArrowheads="1"/>
          </p:cNvSpPr>
          <p:nvPr/>
        </p:nvSpPr>
        <p:spPr bwMode="auto">
          <a:xfrm>
            <a:off x="3886200" y="4854576"/>
            <a:ext cx="1468438" cy="461963"/>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a:solidFill>
                  <a:schemeClr val="accent2">
                    <a:lumMod val="75000"/>
                  </a:schemeClr>
                </a:solidFill>
                <a:latin typeface="Arial" panose="020B0604020202020204" pitchFamily="34" charset="0"/>
                <a:cs typeface="Arial" panose="020B0604020202020204" pitchFamily="34" charset="0"/>
              </a:rPr>
              <a:t>Red Knot</a:t>
            </a:r>
          </a:p>
        </p:txBody>
      </p:sp>
      <p:pic>
        <p:nvPicPr>
          <p:cNvPr id="13317" name="Picture 9"/>
          <p:cNvPicPr>
            <a:picLocks noChangeAspect="1"/>
          </p:cNvPicPr>
          <p:nvPr/>
        </p:nvPicPr>
        <p:blipFill>
          <a:blip r:embed="rId2">
            <a:extLst>
              <a:ext uri="{28A0092B-C50C-407E-A947-70E740481C1C}">
                <a14:useLocalDpi xmlns:a14="http://schemas.microsoft.com/office/drawing/2010/main" val="0"/>
              </a:ext>
            </a:extLst>
          </a:blip>
          <a:srcRect l="13208"/>
          <a:stretch>
            <a:fillRect/>
          </a:stretch>
        </p:blipFill>
        <p:spPr bwMode="auto">
          <a:xfrm>
            <a:off x="5957888" y="2971800"/>
            <a:ext cx="41005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726" y="1143000"/>
            <a:ext cx="3775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16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209800" y="228600"/>
            <a:ext cx="7772400" cy="838200"/>
          </a:xfrm>
        </p:spPr>
        <p:txBody>
          <a:bodyPr>
            <a:normAutofit fontScale="90000"/>
          </a:bodyPr>
          <a:lstStyle/>
          <a:p>
            <a:r>
              <a:rPr lang="en-US" altLang="en-US" b="1">
                <a:ea typeface="ＭＳ Ｐゴシック" panose="020B0600070205080204" pitchFamily="34" charset="-128"/>
              </a:rPr>
              <a:t>Listed Species in the Mid Atlantic </a:t>
            </a:r>
            <a:r>
              <a:rPr lang="en-US" altLang="en-US" b="1" i="1">
                <a:ea typeface="ＭＳ Ｐゴシック" panose="020B0600070205080204" pitchFamily="34" charset="-128"/>
              </a:rPr>
              <a:t>In the Water</a:t>
            </a:r>
          </a:p>
        </p:txBody>
      </p:sp>
      <p:sp>
        <p:nvSpPr>
          <p:cNvPr id="14338" name="Slide Number Placeholder 2"/>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F37759F3-F6FA-41BF-86A4-EAECF959FC8C}" type="slidenum">
              <a:rPr lang="en-US" altLang="en-US" sz="2400">
                <a:solidFill>
                  <a:schemeClr val="tx1"/>
                </a:solidFill>
                <a:latin typeface="Times New Roman" panose="02020603050405020304" pitchFamily="18" charset="0"/>
              </a:rPr>
              <a:pPr eaLnBrk="1" hangingPunct="1">
                <a:spcBef>
                  <a:spcPct val="0"/>
                </a:spcBef>
                <a:buClrTx/>
                <a:buFontTx/>
                <a:buNone/>
              </a:pPr>
              <a:t>22</a:t>
            </a:fld>
            <a:endParaRPr lang="en-US" altLang="en-US" sz="2400">
              <a:solidFill>
                <a:schemeClr val="tx1"/>
              </a:solidFill>
              <a:latin typeface="Times New Roman" panose="02020603050405020304" pitchFamily="18" charset="0"/>
            </a:endParaRPr>
          </a:p>
        </p:txBody>
      </p:sp>
      <p:sp>
        <p:nvSpPr>
          <p:cNvPr id="11272" name="TextBox 7"/>
          <p:cNvSpPr txBox="1">
            <a:spLocks noChangeArrowheads="1"/>
          </p:cNvSpPr>
          <p:nvPr/>
        </p:nvSpPr>
        <p:spPr bwMode="auto">
          <a:xfrm>
            <a:off x="5486400" y="1447801"/>
            <a:ext cx="3087688" cy="461963"/>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a:solidFill>
                  <a:schemeClr val="accent2">
                    <a:lumMod val="75000"/>
                  </a:schemeClr>
                </a:solidFill>
                <a:latin typeface="Arial" panose="020B0604020202020204" pitchFamily="34" charset="0"/>
                <a:cs typeface="Arial" panose="020B0604020202020204" pitchFamily="34" charset="0"/>
              </a:rPr>
              <a:t>West Indian manatee</a:t>
            </a:r>
          </a:p>
        </p:txBody>
      </p:sp>
      <p:sp>
        <p:nvSpPr>
          <p:cNvPr id="11273" name="TextBox 8"/>
          <p:cNvSpPr txBox="1">
            <a:spLocks noChangeArrowheads="1"/>
          </p:cNvSpPr>
          <p:nvPr/>
        </p:nvSpPr>
        <p:spPr bwMode="auto">
          <a:xfrm>
            <a:off x="6858000" y="2743201"/>
            <a:ext cx="1435100" cy="461963"/>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a:solidFill>
                  <a:schemeClr val="accent2">
                    <a:lumMod val="75000"/>
                  </a:schemeClr>
                </a:solidFill>
                <a:latin typeface="Arial" panose="020B0604020202020204" pitchFamily="34" charset="0"/>
                <a:cs typeface="Arial" panose="020B0604020202020204" pitchFamily="34" charset="0"/>
              </a:rPr>
              <a:t>Sturgeon</a:t>
            </a:r>
          </a:p>
        </p:txBody>
      </p:sp>
      <p:sp>
        <p:nvSpPr>
          <p:cNvPr id="11274" name="TextBox 9"/>
          <p:cNvSpPr txBox="1">
            <a:spLocks noChangeArrowheads="1"/>
          </p:cNvSpPr>
          <p:nvPr/>
        </p:nvSpPr>
        <p:spPr bwMode="auto">
          <a:xfrm>
            <a:off x="2743200" y="5257801"/>
            <a:ext cx="2922588" cy="461963"/>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err="1">
                <a:solidFill>
                  <a:schemeClr val="accent2">
                    <a:lumMod val="75000"/>
                  </a:schemeClr>
                </a:solidFill>
                <a:latin typeface="Arial" panose="020B0604020202020204" pitchFamily="34" charset="0"/>
                <a:cs typeface="Arial" panose="020B0604020202020204" pitchFamily="34" charset="0"/>
              </a:rPr>
              <a:t>Shortnose</a:t>
            </a:r>
            <a:r>
              <a:rPr lang="en-US" altLang="en-US" sz="2400" dirty="0">
                <a:solidFill>
                  <a:schemeClr val="accent2">
                    <a:lumMod val="75000"/>
                  </a:schemeClr>
                </a:solidFill>
                <a:latin typeface="Arial" panose="020B0604020202020204" pitchFamily="34" charset="0"/>
                <a:cs typeface="Arial" panose="020B0604020202020204" pitchFamily="34" charset="0"/>
              </a:rPr>
              <a:t> Sturgeon</a:t>
            </a:r>
          </a:p>
        </p:txBody>
      </p:sp>
      <p:sp>
        <p:nvSpPr>
          <p:cNvPr id="11275" name="TextBox 10"/>
          <p:cNvSpPr txBox="1">
            <a:spLocks noChangeArrowheads="1"/>
          </p:cNvSpPr>
          <p:nvPr/>
        </p:nvSpPr>
        <p:spPr bwMode="auto">
          <a:xfrm>
            <a:off x="5873751" y="5257801"/>
            <a:ext cx="3776663" cy="461963"/>
          </a:xfrm>
          <a:prstGeom prst="rect">
            <a:avLst/>
          </a:prstGeom>
          <a:noFill/>
          <a:ln>
            <a:noFill/>
          </a:ln>
        </p:spPr>
        <p:txBody>
          <a:bodyPr wrap="none">
            <a:spAutoFit/>
          </a:bodyPr>
          <a:lstStyle>
            <a:lvl1pPr eaLnBrk="0" hangingPunct="0">
              <a:spcBef>
                <a:spcPct val="20000"/>
              </a:spcBef>
              <a:buClr>
                <a:srgbClr val="003399"/>
              </a:buClr>
              <a:buChar char="•"/>
              <a:defRPr sz="2800">
                <a:solidFill>
                  <a:srgbClr val="003399"/>
                </a:solidFill>
                <a:latin typeface="Garamond" charset="0"/>
                <a:ea typeface="ＭＳ Ｐゴシック" charset="-128"/>
              </a:defRPr>
            </a:lvl1pPr>
            <a:lvl2pPr marL="37931725" indent="-37474525" eaLnBrk="0" hangingPunct="0">
              <a:spcBef>
                <a:spcPct val="20000"/>
              </a:spcBef>
              <a:buClr>
                <a:srgbClr val="0099CC"/>
              </a:buClr>
              <a:buChar char="–"/>
              <a:defRPr sz="2400">
                <a:solidFill>
                  <a:srgbClr val="003399"/>
                </a:solidFill>
                <a:latin typeface="Garamond" charset="0"/>
                <a:ea typeface="ＭＳ Ｐゴシック" charset="-128"/>
              </a:defRPr>
            </a:lvl2pPr>
            <a:lvl3pPr marL="1143000" indent="-228600" eaLnBrk="0" hangingPunct="0">
              <a:spcBef>
                <a:spcPct val="20000"/>
              </a:spcBef>
              <a:buClr>
                <a:srgbClr val="003399"/>
              </a:buClr>
              <a:buChar char="•"/>
              <a:defRPr sz="2000">
                <a:solidFill>
                  <a:srgbClr val="003399"/>
                </a:solidFill>
                <a:latin typeface="Garamond" charset="0"/>
                <a:ea typeface="ＭＳ Ｐゴシック" charset="-128"/>
              </a:defRPr>
            </a:lvl3pPr>
            <a:lvl4pPr marL="1600200" indent="-228600" eaLnBrk="0" hangingPunct="0">
              <a:spcBef>
                <a:spcPct val="20000"/>
              </a:spcBef>
              <a:buChar char="–"/>
              <a:defRPr sz="2800">
                <a:solidFill>
                  <a:schemeClr val="tx1"/>
                </a:solidFill>
                <a:latin typeface="Times New Roman" charset="0"/>
                <a:ea typeface="ＭＳ Ｐゴシック" charset="-128"/>
              </a:defRPr>
            </a:lvl4pPr>
            <a:lvl5pPr marL="2057400" indent="-228600" eaLnBrk="0" hangingPunct="0">
              <a:spcBef>
                <a:spcPct val="20000"/>
              </a:spcBef>
              <a:buChar char="»"/>
              <a:defRPr sz="28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800">
                <a:solidFill>
                  <a:schemeClr val="tx1"/>
                </a:solidFill>
                <a:latin typeface="Times New Roman" charset="0"/>
                <a:ea typeface="ＭＳ Ｐゴシック" charset="-128"/>
              </a:defRPr>
            </a:lvl9pPr>
          </a:lstStyle>
          <a:p>
            <a:pPr eaLnBrk="1" hangingPunct="1">
              <a:spcBef>
                <a:spcPct val="0"/>
              </a:spcBef>
              <a:buClrTx/>
              <a:buFontTx/>
              <a:buNone/>
              <a:defRPr/>
            </a:pPr>
            <a:r>
              <a:rPr lang="en-US" altLang="en-US" sz="2400" dirty="0">
                <a:solidFill>
                  <a:schemeClr val="accent2">
                    <a:lumMod val="75000"/>
                  </a:schemeClr>
                </a:solidFill>
                <a:latin typeface="Arial" panose="020B0604020202020204" pitchFamily="34" charset="0"/>
                <a:cs typeface="Arial" panose="020B0604020202020204" pitchFamily="34" charset="0"/>
              </a:rPr>
              <a:t>North Atlantic Right Whale</a:t>
            </a:r>
          </a:p>
        </p:txBody>
      </p:sp>
      <p:pic>
        <p:nvPicPr>
          <p:cNvPr id="14343" name="Picture 12"/>
          <p:cNvPicPr>
            <a:picLocks noChangeAspect="1"/>
          </p:cNvPicPr>
          <p:nvPr/>
        </p:nvPicPr>
        <p:blipFill>
          <a:blip r:embed="rId3">
            <a:extLst>
              <a:ext uri="{28A0092B-C50C-407E-A947-70E740481C1C}">
                <a14:useLocalDpi xmlns:a14="http://schemas.microsoft.com/office/drawing/2010/main" val="0"/>
              </a:ext>
            </a:extLst>
          </a:blip>
          <a:srcRect t="14583" b="6250"/>
          <a:stretch>
            <a:fillRect/>
          </a:stretch>
        </p:blipFill>
        <p:spPr bwMode="auto">
          <a:xfrm>
            <a:off x="2133600" y="3173414"/>
            <a:ext cx="36576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p:cNvPicPr>
            <a:picLocks noChangeAspect="1"/>
          </p:cNvPicPr>
          <p:nvPr/>
        </p:nvPicPr>
        <p:blipFill>
          <a:blip r:embed="rId4">
            <a:extLst>
              <a:ext uri="{28A0092B-C50C-407E-A947-70E740481C1C}">
                <a14:useLocalDpi xmlns:a14="http://schemas.microsoft.com/office/drawing/2010/main" val="0"/>
              </a:ext>
            </a:extLst>
          </a:blip>
          <a:srcRect l="7233"/>
          <a:stretch>
            <a:fillRect/>
          </a:stretch>
        </p:blipFill>
        <p:spPr bwMode="auto">
          <a:xfrm>
            <a:off x="5943600" y="25908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4"/>
          <p:cNvPicPr>
            <a:picLocks noChangeAspect="1"/>
          </p:cNvPicPr>
          <p:nvPr/>
        </p:nvPicPr>
        <p:blipFill>
          <a:blip r:embed="rId5">
            <a:extLst>
              <a:ext uri="{28A0092B-C50C-407E-A947-70E740481C1C}">
                <a14:useLocalDpi xmlns:a14="http://schemas.microsoft.com/office/drawing/2010/main" val="0"/>
              </a:ext>
            </a:extLst>
          </a:blip>
          <a:srcRect b="16667"/>
          <a:stretch>
            <a:fillRect/>
          </a:stretch>
        </p:blipFill>
        <p:spPr bwMode="auto">
          <a:xfrm>
            <a:off x="1828801" y="1219200"/>
            <a:ext cx="3317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68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09800" y="304800"/>
            <a:ext cx="7772400" cy="838200"/>
          </a:xfrm>
        </p:spPr>
        <p:txBody>
          <a:bodyPr/>
          <a:lstStyle/>
          <a:p>
            <a:r>
              <a:rPr lang="en-US" altLang="en-US" b="1">
                <a:ea typeface="ＭＳ Ｐゴシック" panose="020B0600070205080204" pitchFamily="34" charset="-128"/>
              </a:rPr>
              <a:t>Other “Critter” Statutes</a:t>
            </a:r>
          </a:p>
        </p:txBody>
      </p:sp>
      <p:sp>
        <p:nvSpPr>
          <p:cNvPr id="16386" name="Content Placeholder 2"/>
          <p:cNvSpPr>
            <a:spLocks noGrp="1"/>
          </p:cNvSpPr>
          <p:nvPr>
            <p:ph idx="1"/>
          </p:nvPr>
        </p:nvSpPr>
        <p:spPr>
          <a:xfrm>
            <a:off x="2209800" y="1600200"/>
            <a:ext cx="7772400" cy="3429000"/>
          </a:xfrm>
        </p:spPr>
        <p:txBody>
          <a:bodyPr/>
          <a:lstStyle/>
          <a:p>
            <a:r>
              <a:rPr lang="en-US" altLang="en-US">
                <a:solidFill>
                  <a:schemeClr val="tx1"/>
                </a:solidFill>
                <a:ea typeface="ＭＳ Ｐゴシック" panose="020B0600070205080204" pitchFamily="34" charset="-128"/>
              </a:rPr>
              <a:t>Magnuson-Stevens Fishery Conservation and Management Act (MSA) – Essential Fish Habitat</a:t>
            </a:r>
          </a:p>
          <a:p>
            <a:r>
              <a:rPr lang="en-US" altLang="en-US">
                <a:solidFill>
                  <a:schemeClr val="tx1"/>
                </a:solidFill>
                <a:ea typeface="ＭＳ Ｐゴシック" panose="020B0600070205080204" pitchFamily="34" charset="-128"/>
              </a:rPr>
              <a:t>Marine Mammal Protection Act (MMPA)</a:t>
            </a:r>
          </a:p>
          <a:p>
            <a:r>
              <a:rPr lang="en-US" altLang="en-US">
                <a:solidFill>
                  <a:schemeClr val="tx1"/>
                </a:solidFill>
                <a:ea typeface="ＭＳ Ｐゴシック" panose="020B0600070205080204" pitchFamily="34" charset="-128"/>
              </a:rPr>
              <a:t>Bald and Golden Eagle Protection Act</a:t>
            </a:r>
          </a:p>
          <a:p>
            <a:r>
              <a:rPr lang="en-US" altLang="en-US">
                <a:solidFill>
                  <a:schemeClr val="tx1"/>
                </a:solidFill>
                <a:ea typeface="ＭＳ Ｐゴシック" panose="020B0600070205080204" pitchFamily="34" charset="-128"/>
              </a:rPr>
              <a:t>Migratory Bird Treaty Act</a:t>
            </a:r>
          </a:p>
        </p:txBody>
      </p:sp>
      <p:sp>
        <p:nvSpPr>
          <p:cNvPr id="16387"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6B723019-D75E-4A9F-B37F-4B4F5C969E4C}" type="slidenum">
              <a:rPr lang="en-US" altLang="en-US" sz="2400">
                <a:solidFill>
                  <a:schemeClr val="tx1"/>
                </a:solidFill>
                <a:latin typeface="Times New Roman" panose="02020603050405020304" pitchFamily="18" charset="0"/>
              </a:rPr>
              <a:pPr eaLnBrk="1" hangingPunct="1">
                <a:spcBef>
                  <a:spcPct val="0"/>
                </a:spcBef>
                <a:buClrTx/>
                <a:buFontTx/>
                <a:buNone/>
              </a:pPr>
              <a:t>23</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8678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67" y="0"/>
            <a:ext cx="11904133" cy="5262979"/>
          </a:xfrm>
          <a:prstGeom prst="rect">
            <a:avLst/>
          </a:prstGeom>
          <a:noFill/>
        </p:spPr>
        <p:txBody>
          <a:bodyPr wrap="square" rtlCol="0">
            <a:spAutoFit/>
          </a:bodyPr>
          <a:lstStyle/>
          <a:p>
            <a:r>
              <a:rPr lang="en-US" sz="2800" b="1" dirty="0">
                <a:solidFill>
                  <a:schemeClr val="accent1">
                    <a:lumMod val="50000"/>
                  </a:schemeClr>
                </a:solidFill>
              </a:rPr>
              <a:t>2. EFH</a:t>
            </a:r>
          </a:p>
          <a:p>
            <a:r>
              <a:rPr lang="en-US" sz="2800" b="1" dirty="0">
                <a:solidFill>
                  <a:srgbClr val="FF0000"/>
                </a:solidFill>
              </a:rPr>
              <a:t>Fish and other marine species depend on their habitat to survive and reproduce</a:t>
            </a:r>
            <a:r>
              <a:rPr lang="en-US" sz="2800" b="1" dirty="0">
                <a:solidFill>
                  <a:schemeClr val="accent1">
                    <a:lumMod val="50000"/>
                  </a:schemeClr>
                </a:solidFill>
              </a:rPr>
              <a:t>. Congress improved the nation's primary fisheries law in 1996 to recognize the importance of healthy habitat for commercial and recreational fisheries.</a:t>
            </a:r>
          </a:p>
          <a:p>
            <a:endParaRPr lang="en-US" sz="2800" b="1" dirty="0">
              <a:solidFill>
                <a:schemeClr val="accent1">
                  <a:lumMod val="50000"/>
                </a:schemeClr>
              </a:solidFill>
            </a:endParaRPr>
          </a:p>
          <a:p>
            <a:r>
              <a:rPr lang="en-US" sz="2800" b="1" dirty="0">
                <a:solidFill>
                  <a:schemeClr val="accent1">
                    <a:lumMod val="50000"/>
                  </a:schemeClr>
                </a:solidFill>
              </a:rPr>
              <a:t>Protecting and restoring Essential Fish Habitat (EFH) has </a:t>
            </a:r>
            <a:r>
              <a:rPr lang="en-US" sz="2800" b="1" dirty="0">
                <a:solidFill>
                  <a:srgbClr val="FF0000"/>
                </a:solidFill>
              </a:rPr>
              <a:t>helped to maintain productive fisheries and rebuild depleted fish stocks in the United States. </a:t>
            </a:r>
            <a:r>
              <a:rPr lang="en-US" sz="2800" b="1" dirty="0">
                <a:solidFill>
                  <a:schemeClr val="accent1">
                    <a:lumMod val="50000"/>
                  </a:schemeClr>
                </a:solidFill>
              </a:rPr>
              <a:t>NOAA Fisheries has used EFH authorities to support the $200 billion U.S. fishing industry while protecting more than 800 million acres of habitat. Our economy and fishing industry benefit from sustainable fisheries supported by productive habitats that provide high-quality seafood.</a:t>
            </a:r>
          </a:p>
        </p:txBody>
      </p:sp>
    </p:spTree>
    <p:extLst>
      <p:ext uri="{BB962C8B-B14F-4D97-AF65-F5344CB8AC3E}">
        <p14:creationId xmlns:p14="http://schemas.microsoft.com/office/powerpoint/2010/main" val="189846385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seagr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23" y="1074611"/>
            <a:ext cx="4501661" cy="337624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www.bbhub.io/dotorg/sites/2/2017/05/50-Reefs-Healthy-Image-03-POSSIBLE-INSIDE-COVER-800x45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225" y="3061879"/>
            <a:ext cx="4938590" cy="27779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916" y="239599"/>
            <a:ext cx="7107209" cy="2523135"/>
          </a:xfrm>
          <a:prstGeom prst="rect">
            <a:avLst/>
          </a:prstGeom>
        </p:spPr>
      </p:pic>
    </p:spTree>
    <p:extLst>
      <p:ext uri="{BB962C8B-B14F-4D97-AF65-F5344CB8AC3E}">
        <p14:creationId xmlns:p14="http://schemas.microsoft.com/office/powerpoint/2010/main" val="53184931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09800" y="152400"/>
            <a:ext cx="7772400" cy="1143000"/>
          </a:xfrm>
        </p:spPr>
        <p:txBody>
          <a:bodyPr>
            <a:normAutofit fontScale="90000"/>
          </a:bodyPr>
          <a:lstStyle/>
          <a:p>
            <a:r>
              <a:rPr lang="en-US" altLang="en-US" b="1">
                <a:ea typeface="ＭＳ Ｐゴシック" panose="020B0600070205080204" pitchFamily="34" charset="-128"/>
              </a:rPr>
              <a:t>National Historical Preservation Act (NHPA)</a:t>
            </a:r>
          </a:p>
        </p:txBody>
      </p:sp>
      <p:sp>
        <p:nvSpPr>
          <p:cNvPr id="17410" name="Content Placeholder 2"/>
          <p:cNvSpPr>
            <a:spLocks noGrp="1"/>
          </p:cNvSpPr>
          <p:nvPr>
            <p:ph idx="1"/>
          </p:nvPr>
        </p:nvSpPr>
        <p:spPr>
          <a:xfrm>
            <a:off x="2438400" y="1447800"/>
            <a:ext cx="7772400" cy="4191000"/>
          </a:xfrm>
        </p:spPr>
        <p:txBody>
          <a:bodyPr/>
          <a:lstStyle/>
          <a:p>
            <a:r>
              <a:rPr lang="en-US" altLang="en-US" sz="2600">
                <a:ea typeface="ＭＳ Ｐゴシック" panose="020B0600070205080204" pitchFamily="34" charset="-128"/>
              </a:rPr>
              <a:t>Protects historical properties, cultural resources, and artifacts</a:t>
            </a:r>
          </a:p>
          <a:p>
            <a:r>
              <a:rPr lang="en-US" altLang="en-US" sz="2600">
                <a:ea typeface="ＭＳ Ｐゴシック" panose="020B0600070205080204" pitchFamily="34" charset="-128"/>
              </a:rPr>
              <a:t>Under Section 106, Federal agencies must consult on undertakings which might affect historical properties</a:t>
            </a:r>
          </a:p>
          <a:p>
            <a:r>
              <a:rPr lang="en-US" altLang="en-US" sz="2600">
                <a:ea typeface="ＭＳ Ｐゴシック" panose="020B0600070205080204" pitchFamily="34" charset="-128"/>
              </a:rPr>
              <a:t>Consultation is technically with the Advisory Council on Historic Preservation, but in practice carried out with State Historic Preservation Officer (SHPO) or Tribal Historic Preservation Officer (THPO)</a:t>
            </a:r>
          </a:p>
        </p:txBody>
      </p:sp>
      <p:sp>
        <p:nvSpPr>
          <p:cNvPr id="17411"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7CFA3038-A1C9-43FF-B8B9-EAD9E7D054CC}" type="slidenum">
              <a:rPr lang="en-US" altLang="en-US" sz="2400">
                <a:solidFill>
                  <a:schemeClr val="tx1"/>
                </a:solidFill>
                <a:latin typeface="Times New Roman" panose="02020603050405020304" pitchFamily="18" charset="0"/>
              </a:rPr>
              <a:pPr eaLnBrk="1" hangingPunct="1">
                <a:spcBef>
                  <a:spcPct val="0"/>
                </a:spcBef>
                <a:buClrTx/>
                <a:buFontTx/>
                <a:buNone/>
              </a:pPr>
              <a:t>26</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101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09800" y="228600"/>
            <a:ext cx="7772400" cy="1143000"/>
          </a:xfrm>
        </p:spPr>
        <p:txBody>
          <a:bodyPr/>
          <a:lstStyle/>
          <a:p>
            <a:r>
              <a:rPr lang="en-US" altLang="en-US" b="1">
                <a:ea typeface="ＭＳ Ｐゴシック" panose="020B0600070205080204" pitchFamily="34" charset="-128"/>
              </a:rPr>
              <a:t>Important Notes</a:t>
            </a:r>
          </a:p>
        </p:txBody>
      </p:sp>
      <p:sp>
        <p:nvSpPr>
          <p:cNvPr id="18434" name="Content Placeholder 2"/>
          <p:cNvSpPr>
            <a:spLocks noGrp="1"/>
          </p:cNvSpPr>
          <p:nvPr>
            <p:ph idx="1"/>
          </p:nvPr>
        </p:nvSpPr>
        <p:spPr>
          <a:xfrm>
            <a:off x="2209800" y="1676400"/>
            <a:ext cx="7772400" cy="3429000"/>
          </a:xfrm>
        </p:spPr>
        <p:txBody>
          <a:bodyPr/>
          <a:lstStyle/>
          <a:p>
            <a:r>
              <a:rPr lang="en-US" altLang="en-US">
                <a:solidFill>
                  <a:schemeClr val="tx1"/>
                </a:solidFill>
                <a:ea typeface="ＭＳ Ｐゴシック" panose="020B0600070205080204" pitchFamily="34" charset="-128"/>
              </a:rPr>
              <a:t>Like ESA, there is a Memorandum of Agreement covering emergency consultations for response activities</a:t>
            </a:r>
          </a:p>
          <a:p>
            <a:r>
              <a:rPr lang="en-US" altLang="en-US">
                <a:solidFill>
                  <a:schemeClr val="tx1"/>
                </a:solidFill>
                <a:ea typeface="ＭＳ Ｐゴシック" panose="020B0600070205080204" pitchFamily="34" charset="-128"/>
              </a:rPr>
              <a:t>Many sites are unsurveyed, and/or the specific location is not publically available</a:t>
            </a:r>
          </a:p>
          <a:p>
            <a:endParaRPr lang="en-US" altLang="en-US">
              <a:solidFill>
                <a:schemeClr val="tx1"/>
              </a:solidFill>
              <a:ea typeface="ＭＳ Ｐゴシック" panose="020B0600070205080204" pitchFamily="34" charset="-128"/>
            </a:endParaRPr>
          </a:p>
        </p:txBody>
      </p:sp>
      <p:sp>
        <p:nvSpPr>
          <p:cNvPr id="18435"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936FC788-1A44-40AC-A719-13793F87A628}" type="slidenum">
              <a:rPr lang="en-US" altLang="en-US" sz="2400">
                <a:solidFill>
                  <a:schemeClr val="tx1"/>
                </a:solidFill>
                <a:latin typeface="Times New Roman" panose="02020603050405020304" pitchFamily="18" charset="0"/>
              </a:rPr>
              <a:pPr eaLnBrk="1" hangingPunct="1">
                <a:spcBef>
                  <a:spcPct val="0"/>
                </a:spcBef>
                <a:buClrTx/>
                <a:buFontTx/>
                <a:buNone/>
              </a:pPr>
              <a:t>27</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30136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727" y="294968"/>
            <a:ext cx="11994776" cy="6093976"/>
          </a:xfrm>
          <a:prstGeom prst="rect">
            <a:avLst/>
          </a:prstGeom>
          <a:noFill/>
        </p:spPr>
        <p:txBody>
          <a:bodyPr wrap="square" rtlCol="0">
            <a:spAutoFit/>
          </a:bodyPr>
          <a:lstStyle/>
          <a:p>
            <a:r>
              <a:rPr lang="en-US" sz="2800" b="1" dirty="0">
                <a:solidFill>
                  <a:schemeClr val="accent1">
                    <a:lumMod val="50000"/>
                  </a:schemeClr>
                </a:solidFill>
              </a:rPr>
              <a:t>3. National Historic Preservation Act, Section 106, Tribal Interests (THPO), NAGPRA</a:t>
            </a:r>
          </a:p>
          <a:p>
            <a:r>
              <a:rPr lang="en-US" sz="2000" b="1" dirty="0">
                <a:solidFill>
                  <a:schemeClr val="accent1">
                    <a:lumMod val="50000"/>
                  </a:schemeClr>
                </a:solidFill>
              </a:rPr>
              <a:t>Section 106 requires Federal agencies </a:t>
            </a:r>
            <a:r>
              <a:rPr lang="en-US" sz="2000" b="1" dirty="0">
                <a:solidFill>
                  <a:srgbClr val="FF0000"/>
                </a:solidFill>
              </a:rPr>
              <a:t>to take into account the effects of their undertakings on historic properties</a:t>
            </a:r>
            <a:endParaRPr lang="en-US" sz="2000" b="1" dirty="0">
              <a:solidFill>
                <a:srgbClr val="FF0000"/>
              </a:solidFill>
              <a:effectLst/>
            </a:endParaRPr>
          </a:p>
          <a:p>
            <a:r>
              <a:rPr lang="en-US" sz="2000" b="1" dirty="0">
                <a:solidFill>
                  <a:schemeClr val="accent1">
                    <a:lumMod val="50000"/>
                  </a:schemeClr>
                </a:solidFill>
              </a:rPr>
              <a:t>and </a:t>
            </a:r>
            <a:r>
              <a:rPr lang="en-US" sz="2000" b="1" dirty="0">
                <a:solidFill>
                  <a:srgbClr val="FF0000"/>
                </a:solidFill>
              </a:rPr>
              <a:t>to provide the Advisory Council on Historic Preservation (ACHP) with a reasonable opportunity to comment.</a:t>
            </a:r>
          </a:p>
          <a:p>
            <a:endParaRPr lang="en-US" sz="2000" b="1" dirty="0">
              <a:solidFill>
                <a:schemeClr val="accent1">
                  <a:lumMod val="50000"/>
                </a:schemeClr>
              </a:solidFill>
              <a:effectLst/>
            </a:endParaRPr>
          </a:p>
          <a:p>
            <a:r>
              <a:rPr lang="en-US" sz="2000" b="1" dirty="0">
                <a:solidFill>
                  <a:schemeClr val="accent1">
                    <a:lumMod val="50000"/>
                  </a:schemeClr>
                </a:solidFill>
              </a:rPr>
              <a:t>In addition</a:t>
            </a:r>
            <a:r>
              <a:rPr lang="en-US" sz="2000" b="1" dirty="0">
                <a:solidFill>
                  <a:srgbClr val="FF0000"/>
                </a:solidFill>
              </a:rPr>
              <a:t>, Federal agencies are required to consult on the Section 106 process with State Historic Preservation</a:t>
            </a:r>
            <a:endParaRPr lang="en-US" sz="2000" b="1" dirty="0">
              <a:solidFill>
                <a:srgbClr val="FF0000"/>
              </a:solidFill>
              <a:effectLst/>
            </a:endParaRPr>
          </a:p>
          <a:p>
            <a:r>
              <a:rPr lang="en-US" sz="2000" b="1" dirty="0">
                <a:solidFill>
                  <a:srgbClr val="FF0000"/>
                </a:solidFill>
              </a:rPr>
              <a:t>Offices (SHPO), Tribal Historic Preservation Offices (THPO), Indian Tribes (to include Alaska Natives) [Tribes], and</a:t>
            </a:r>
            <a:endParaRPr lang="en-US" sz="2000" b="1" dirty="0">
              <a:solidFill>
                <a:srgbClr val="FF0000"/>
              </a:solidFill>
              <a:effectLst/>
            </a:endParaRPr>
          </a:p>
          <a:p>
            <a:r>
              <a:rPr lang="en-US" sz="2000" b="1" dirty="0">
                <a:solidFill>
                  <a:srgbClr val="FF0000"/>
                </a:solidFill>
              </a:rPr>
              <a:t>Native Hawaiian Organizations (NHO).</a:t>
            </a:r>
            <a:endParaRPr lang="en-US" sz="2000" b="1" dirty="0">
              <a:solidFill>
                <a:srgbClr val="FF0000"/>
              </a:solidFill>
              <a:effectLst/>
            </a:endParaRPr>
          </a:p>
          <a:p>
            <a:r>
              <a:rPr lang="en-US" sz="2000" b="1" dirty="0">
                <a:solidFill>
                  <a:schemeClr val="accent1">
                    <a:lumMod val="50000"/>
                  </a:schemeClr>
                </a:solidFill>
              </a:rPr>
              <a:t>What are historic properties?</a:t>
            </a:r>
          </a:p>
          <a:p>
            <a:endParaRPr lang="en-US" sz="2000" b="1" dirty="0">
              <a:solidFill>
                <a:schemeClr val="accent1">
                  <a:lumMod val="50000"/>
                </a:schemeClr>
              </a:solidFill>
              <a:effectLst/>
            </a:endParaRPr>
          </a:p>
          <a:p>
            <a:r>
              <a:rPr lang="en-US" sz="2000" b="1" dirty="0">
                <a:solidFill>
                  <a:srgbClr val="FF0000"/>
                </a:solidFill>
              </a:rPr>
              <a:t>Historic properties are any prehistoric or historic districts, sites, buildings, structures, or objects that are eligible</a:t>
            </a:r>
            <a:endParaRPr lang="en-US" sz="2000" b="1" dirty="0">
              <a:solidFill>
                <a:srgbClr val="FF0000"/>
              </a:solidFill>
              <a:effectLst/>
            </a:endParaRPr>
          </a:p>
          <a:p>
            <a:r>
              <a:rPr lang="en-US" sz="2000" b="1" dirty="0">
                <a:solidFill>
                  <a:srgbClr val="FF0000"/>
                </a:solidFill>
              </a:rPr>
              <a:t>for or already listed in the National Register of Historic Places. Also included are any artifacts, records, and</a:t>
            </a:r>
            <a:endParaRPr lang="en-US" sz="2000" b="1" dirty="0">
              <a:solidFill>
                <a:srgbClr val="FF0000"/>
              </a:solidFill>
              <a:effectLst/>
            </a:endParaRPr>
          </a:p>
          <a:p>
            <a:r>
              <a:rPr lang="en-US" sz="2000" b="1" dirty="0">
                <a:solidFill>
                  <a:srgbClr val="FF0000"/>
                </a:solidFill>
              </a:rPr>
              <a:t>remains (surface or subsurface) that are related to and located within historic properties and any properties of</a:t>
            </a:r>
            <a:endParaRPr lang="en-US" sz="2000" b="1" dirty="0">
              <a:solidFill>
                <a:srgbClr val="FF0000"/>
              </a:solidFill>
              <a:effectLst/>
            </a:endParaRPr>
          </a:p>
          <a:p>
            <a:r>
              <a:rPr lang="en-US" sz="2000" b="1" dirty="0">
                <a:solidFill>
                  <a:srgbClr val="FF0000"/>
                </a:solidFill>
              </a:rPr>
              <a:t>traditional religious and cultural importance to Tribes or NHOs </a:t>
            </a:r>
            <a:endParaRPr lang="en-US" sz="2000" b="1" dirty="0">
              <a:solidFill>
                <a:srgbClr val="FF0000"/>
              </a:solidFill>
              <a:effectLst/>
            </a:endParaRPr>
          </a:p>
          <a:p>
            <a:br>
              <a:rPr lang="en-US" dirty="0"/>
            </a:br>
            <a:br>
              <a:rPr lang="en-US" dirty="0"/>
            </a:br>
            <a:endParaRPr lang="en-US" dirty="0"/>
          </a:p>
        </p:txBody>
      </p:sp>
    </p:spTree>
    <p:extLst>
      <p:ext uri="{BB962C8B-B14F-4D97-AF65-F5344CB8AC3E}">
        <p14:creationId xmlns:p14="http://schemas.microsoft.com/office/powerpoint/2010/main" val="37159049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286000" y="228600"/>
            <a:ext cx="7772400" cy="1143000"/>
          </a:xfrm>
        </p:spPr>
        <p:txBody>
          <a:bodyPr/>
          <a:lstStyle/>
          <a:p>
            <a:r>
              <a:rPr lang="en-US" altLang="en-US" b="1">
                <a:ea typeface="ＭＳ Ｐゴシック" panose="020B0600070205080204" pitchFamily="34" charset="-128"/>
              </a:rPr>
              <a:t>What NHPA Covers</a:t>
            </a:r>
          </a:p>
        </p:txBody>
      </p:sp>
      <p:sp>
        <p:nvSpPr>
          <p:cNvPr id="19458" name="Content Placeholder 2"/>
          <p:cNvSpPr>
            <a:spLocks noGrp="1"/>
          </p:cNvSpPr>
          <p:nvPr>
            <p:ph idx="1"/>
          </p:nvPr>
        </p:nvSpPr>
        <p:spPr>
          <a:xfrm>
            <a:off x="2209800" y="1447800"/>
            <a:ext cx="3886200" cy="3429000"/>
          </a:xfrm>
        </p:spPr>
        <p:txBody>
          <a:bodyPr/>
          <a:lstStyle/>
          <a:p>
            <a:r>
              <a:rPr lang="en-US" altLang="en-US">
                <a:solidFill>
                  <a:schemeClr val="tx1"/>
                </a:solidFill>
                <a:ea typeface="ＭＳ Ｐゴシック" panose="020B0600070205080204" pitchFamily="34" charset="-128"/>
              </a:rPr>
              <a:t>Artifacts</a:t>
            </a:r>
          </a:p>
          <a:p>
            <a:r>
              <a:rPr lang="en-US" altLang="en-US">
                <a:solidFill>
                  <a:schemeClr val="tx1"/>
                </a:solidFill>
                <a:ea typeface="ＭＳ Ｐゴシック" panose="020B0600070205080204" pitchFamily="34" charset="-128"/>
              </a:rPr>
              <a:t>Historical districts or structures</a:t>
            </a:r>
          </a:p>
          <a:p>
            <a:r>
              <a:rPr lang="en-US" altLang="en-US">
                <a:solidFill>
                  <a:schemeClr val="tx1"/>
                </a:solidFill>
                <a:ea typeface="ＭＳ Ｐゴシック" panose="020B0600070205080204" pitchFamily="34" charset="-128"/>
              </a:rPr>
              <a:t>Shipwrecks</a:t>
            </a:r>
          </a:p>
          <a:p>
            <a:r>
              <a:rPr lang="en-US" altLang="en-US">
                <a:solidFill>
                  <a:schemeClr val="tx1"/>
                </a:solidFill>
                <a:ea typeface="ＭＳ Ｐゴシック" panose="020B0600070205080204" pitchFamily="34" charset="-128"/>
              </a:rPr>
              <a:t>Funeral objects or grave sites</a:t>
            </a:r>
          </a:p>
          <a:p>
            <a:r>
              <a:rPr lang="en-US" altLang="en-US">
                <a:solidFill>
                  <a:schemeClr val="tx1"/>
                </a:solidFill>
                <a:ea typeface="ＭＳ Ｐゴシック" panose="020B0600070205080204" pitchFamily="34" charset="-128"/>
              </a:rPr>
              <a:t>Pre-contact sites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9459"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8EAAEC69-6D5D-49E2-9BBA-9B1DCB5F7FD9}" type="slidenum">
              <a:rPr lang="en-US" altLang="en-US" sz="2400">
                <a:solidFill>
                  <a:schemeClr val="tx1"/>
                </a:solidFill>
                <a:latin typeface="Times New Roman" panose="02020603050405020304" pitchFamily="18" charset="0"/>
              </a:rPr>
              <a:pPr eaLnBrk="1" hangingPunct="1">
                <a:spcBef>
                  <a:spcPct val="0"/>
                </a:spcBef>
                <a:buClrTx/>
                <a:buFontTx/>
                <a:buNone/>
              </a:pPr>
              <a:t>29</a:t>
            </a:fld>
            <a:endParaRPr lang="en-US" altLang="en-US" sz="2400">
              <a:solidFill>
                <a:schemeClr val="tx1"/>
              </a:solidFill>
              <a:latin typeface="Times New Roman" panose="02020603050405020304" pitchFamily="18" charset="0"/>
            </a:endParaRPr>
          </a:p>
        </p:txBody>
      </p:sp>
      <p:pic>
        <p:nvPicPr>
          <p:cNvPr id="19460" name="Picture 1" descr="G:\BP Oil Spill\CR outreach presentations one page guides etc\pp presentations\fort morg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419600"/>
            <a:ext cx="31702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G:\BP Oil Spill\CR outreach presentations one page guides etc\one page guide\IMG_0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971800"/>
            <a:ext cx="2667000" cy="2000250"/>
          </a:xfrm>
          <a:prstGeom prst="rect">
            <a:avLst/>
          </a:prstGeom>
          <a:noFill/>
          <a:ln w="9525">
            <a:solidFill>
              <a:schemeClr val="tx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0" name="Content Placeholder 4" descr="P7310018.JPG"/>
          <p:cNvPicPr>
            <a:picLocks noChangeAspect="1"/>
          </p:cNvPicPr>
          <p:nvPr/>
        </p:nvPicPr>
        <p:blipFill>
          <a:blip r:embed="rId4">
            <a:extLst>
              <a:ext uri="{28A0092B-C50C-407E-A947-70E740481C1C}">
                <a14:useLocalDpi xmlns:a14="http://schemas.microsoft.com/office/drawing/2010/main" val="0"/>
              </a:ext>
            </a:extLst>
          </a:blip>
          <a:srcRect l="909" r="16278" b="10417"/>
          <a:stretch>
            <a:fillRect/>
          </a:stretch>
        </p:blipFill>
        <p:spPr bwMode="auto">
          <a:xfrm>
            <a:off x="6553201" y="1219201"/>
            <a:ext cx="2570163" cy="2085975"/>
          </a:xfrm>
          <a:prstGeom prst="rect">
            <a:avLst/>
          </a:prstGeom>
          <a:noFill/>
          <a:ln>
            <a:noFill/>
          </a:ln>
          <a:effectLst>
            <a:outerShdw blurRad="50800" dist="508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04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544" y="519545"/>
            <a:ext cx="11201401" cy="4955203"/>
          </a:xfrm>
          <a:prstGeom prst="rect">
            <a:avLst/>
          </a:prstGeom>
          <a:noFill/>
        </p:spPr>
        <p:txBody>
          <a:bodyPr wrap="square" rtlCol="0">
            <a:spAutoFit/>
          </a:bodyPr>
          <a:lstStyle/>
          <a:p>
            <a:r>
              <a:rPr lang="en-US" sz="3600" b="1" dirty="0">
                <a:solidFill>
                  <a:schemeClr val="accent1">
                    <a:lumMod val="50000"/>
                  </a:schemeClr>
                </a:solidFill>
              </a:rPr>
              <a:t>Purpose:</a:t>
            </a:r>
          </a:p>
          <a:p>
            <a:pPr marL="514350" indent="-514350">
              <a:buAutoNum type="arabicParenR"/>
            </a:pPr>
            <a:r>
              <a:rPr lang="en-US" sz="2800" b="1" dirty="0">
                <a:solidFill>
                  <a:schemeClr val="accent1">
                    <a:lumMod val="50000"/>
                  </a:schemeClr>
                </a:solidFill>
              </a:rPr>
              <a:t>To minimize RESPONSE related impacts to high priority protected &amp; managed resources</a:t>
            </a:r>
          </a:p>
          <a:p>
            <a:pPr marL="514350" indent="-514350">
              <a:buAutoNum type="arabicParenR"/>
            </a:pPr>
            <a:r>
              <a:rPr lang="en-US" sz="2800" b="1" dirty="0">
                <a:solidFill>
                  <a:schemeClr val="accent1">
                    <a:lumMod val="50000"/>
                  </a:schemeClr>
                </a:solidFill>
              </a:rPr>
              <a:t>To ensure coordination and input from trustees and resource management agencies</a:t>
            </a:r>
          </a:p>
          <a:p>
            <a:pPr marL="514350" indent="-514350">
              <a:buAutoNum type="arabicParenR"/>
            </a:pPr>
            <a:r>
              <a:rPr lang="en-US" sz="2800" b="1" dirty="0">
                <a:solidFill>
                  <a:schemeClr val="accent1">
                    <a:lumMod val="50000"/>
                  </a:schemeClr>
                </a:solidFill>
              </a:rPr>
              <a:t>To obtain authorization for “takes” if needed</a:t>
            </a:r>
          </a:p>
          <a:p>
            <a:pPr marL="514350" indent="-514350">
              <a:buAutoNum type="arabicParenR"/>
            </a:pPr>
            <a:r>
              <a:rPr lang="en-US" sz="2800" b="1" dirty="0">
                <a:solidFill>
                  <a:schemeClr val="accent1">
                    <a:lumMod val="50000"/>
                  </a:schemeClr>
                </a:solidFill>
              </a:rPr>
              <a:t>To document RESPONSE related effects to determine if a formal or informal consultation will be needed at the response conclusion</a:t>
            </a:r>
          </a:p>
          <a:p>
            <a:pPr marL="514350" indent="-514350">
              <a:buAutoNum type="arabicParenR"/>
            </a:pPr>
            <a:r>
              <a:rPr lang="en-US" sz="2800" b="1" dirty="0">
                <a:solidFill>
                  <a:schemeClr val="accent1">
                    <a:lumMod val="50000"/>
                  </a:schemeClr>
                </a:solidFill>
              </a:rPr>
              <a:t>To provide lessons learned that will improve response actions for the future and update the Area Contingency Plan with Best Management Practices</a:t>
            </a:r>
          </a:p>
        </p:txBody>
      </p:sp>
    </p:spTree>
    <p:extLst>
      <p:ext uri="{BB962C8B-B14F-4D97-AF65-F5344CB8AC3E}">
        <p14:creationId xmlns:p14="http://schemas.microsoft.com/office/powerpoint/2010/main" val="167652895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idd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90" y="228601"/>
            <a:ext cx="4186292" cy="26485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sert 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548" y="1515974"/>
            <a:ext cx="4021281" cy="27224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arrow hea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1229" y="2986460"/>
            <a:ext cx="3809378" cy="319035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pottery sh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999" y="789709"/>
            <a:ext cx="4044942" cy="260089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upload.wikimedia.org/wikipedia/commons/thumb/6/68/ElMorro2.JPG/250px-ElMorro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530" y="3457341"/>
            <a:ext cx="3916745" cy="256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3652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209800" y="152400"/>
            <a:ext cx="7772400" cy="914400"/>
          </a:xfrm>
        </p:spPr>
        <p:txBody>
          <a:bodyPr/>
          <a:lstStyle/>
          <a:p>
            <a:r>
              <a:rPr lang="en-US" altLang="en-US" b="1">
                <a:ea typeface="ＭＳ Ｐゴシック" panose="020B0600070205080204" pitchFamily="34" charset="-128"/>
              </a:rPr>
              <a:t>Pre-Contact Sites</a:t>
            </a:r>
          </a:p>
        </p:txBody>
      </p:sp>
      <p:pic>
        <p:nvPicPr>
          <p:cNvPr id="20482" name="Picture 4"/>
          <p:cNvPicPr>
            <a:picLocks noChangeAspect="1"/>
          </p:cNvPicPr>
          <p:nvPr/>
        </p:nvPicPr>
        <p:blipFill>
          <a:blip r:embed="rId3">
            <a:extLst>
              <a:ext uri="{28A0092B-C50C-407E-A947-70E740481C1C}">
                <a14:useLocalDpi xmlns:a14="http://schemas.microsoft.com/office/drawing/2010/main" val="0"/>
              </a:ext>
            </a:extLst>
          </a:blip>
          <a:srcRect l="3600" t="10742"/>
          <a:stretch>
            <a:fillRect/>
          </a:stretch>
        </p:blipFill>
        <p:spPr bwMode="auto">
          <a:xfrm>
            <a:off x="4724401" y="1600200"/>
            <a:ext cx="5051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5"/>
          <p:cNvSpPr txBox="1">
            <a:spLocks noChangeArrowheads="1"/>
          </p:cNvSpPr>
          <p:nvPr/>
        </p:nvSpPr>
        <p:spPr bwMode="auto">
          <a:xfrm>
            <a:off x="1828800" y="16764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2400">
                <a:solidFill>
                  <a:schemeClr val="tx1"/>
                </a:solidFill>
                <a:latin typeface="Times New Roman" panose="02020603050405020304" pitchFamily="18" charset="0"/>
              </a:rPr>
              <a:t>Fig Island. Aerial View of Shell Ring. Edisto Island, S.C.</a:t>
            </a:r>
          </a:p>
        </p:txBody>
      </p:sp>
    </p:spTree>
    <p:extLst>
      <p:ext uri="{BB962C8B-B14F-4D97-AF65-F5344CB8AC3E}">
        <p14:creationId xmlns:p14="http://schemas.microsoft.com/office/powerpoint/2010/main" val="156255070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4260002.jpg (2990Ã1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6276" y="757060"/>
            <a:ext cx="8805044" cy="500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0988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09800" y="76200"/>
            <a:ext cx="7772400" cy="1143000"/>
          </a:xfrm>
        </p:spPr>
        <p:txBody>
          <a:bodyPr>
            <a:normAutofit fontScale="90000"/>
          </a:bodyPr>
          <a:lstStyle/>
          <a:p>
            <a:r>
              <a:rPr lang="en-US" altLang="en-US" b="1">
                <a:ea typeface="ＭＳ Ｐゴシック" panose="020B0600070205080204" pitchFamily="34" charset="-128"/>
              </a:rPr>
              <a:t>Typical Section 106 Recommendations</a:t>
            </a:r>
          </a:p>
        </p:txBody>
      </p:sp>
      <p:sp>
        <p:nvSpPr>
          <p:cNvPr id="22530" name="Content Placeholder 2"/>
          <p:cNvSpPr>
            <a:spLocks noGrp="1"/>
          </p:cNvSpPr>
          <p:nvPr>
            <p:ph idx="1"/>
          </p:nvPr>
        </p:nvSpPr>
        <p:spPr>
          <a:xfrm>
            <a:off x="2209800" y="1295400"/>
            <a:ext cx="7772400" cy="3429000"/>
          </a:xfrm>
        </p:spPr>
        <p:txBody>
          <a:bodyPr/>
          <a:lstStyle/>
          <a:p>
            <a:r>
              <a:rPr lang="en-US" altLang="en-US">
                <a:solidFill>
                  <a:schemeClr val="tx1"/>
                </a:solidFill>
                <a:ea typeface="ＭＳ Ｐゴシック" panose="020B0600070205080204" pitchFamily="34" charset="-128"/>
              </a:rPr>
              <a:t>No Known Cultural Concern – Work can proceed without monitoring.  </a:t>
            </a:r>
          </a:p>
          <a:p>
            <a:r>
              <a:rPr lang="en-US" altLang="en-US">
                <a:solidFill>
                  <a:schemeClr val="tx1"/>
                </a:solidFill>
                <a:ea typeface="ＭＳ Ｐゴシック" panose="020B0600070205080204" pitchFamily="34" charset="-128"/>
              </a:rPr>
              <a:t>Potential Cultural Concern – Archeological survey required before work can proceed.</a:t>
            </a:r>
          </a:p>
          <a:p>
            <a:r>
              <a:rPr lang="en-US" altLang="en-US">
                <a:solidFill>
                  <a:schemeClr val="tx1"/>
                </a:solidFill>
                <a:ea typeface="ＭＳ Ｐゴシック" panose="020B0600070205080204" pitchFamily="34" charset="-128"/>
              </a:rPr>
              <a:t>250 Meter Sensitivity Zone – Work area within 250 m of known cultural resource requires on-site monitoring</a:t>
            </a:r>
          </a:p>
          <a:p>
            <a:pPr>
              <a:buFontTx/>
              <a:buNone/>
            </a:pPr>
            <a:endParaRPr lang="en-US" altLang="en-US">
              <a:ea typeface="ＭＳ Ｐゴシック" panose="020B0600070205080204" pitchFamily="34" charset="-128"/>
            </a:endParaRPr>
          </a:p>
        </p:txBody>
      </p:sp>
      <p:sp>
        <p:nvSpPr>
          <p:cNvPr id="22531"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CDEBC200-20C5-45CA-A046-4C7103229043}" type="slidenum">
              <a:rPr lang="en-US" altLang="en-US" sz="2400">
                <a:solidFill>
                  <a:schemeClr val="tx1"/>
                </a:solidFill>
                <a:latin typeface="Times New Roman" panose="02020603050405020304" pitchFamily="18" charset="0"/>
              </a:rPr>
              <a:pPr eaLnBrk="1" hangingPunct="1">
                <a:spcBef>
                  <a:spcPct val="0"/>
                </a:spcBef>
                <a:buClrTx/>
                <a:buFontTx/>
                <a:buNone/>
              </a:pPr>
              <a:t>33</a:t>
            </a:fld>
            <a:endParaRPr lang="en-US" altLang="en-US" sz="2400">
              <a:solidFill>
                <a:schemeClr val="tx1"/>
              </a:solidFill>
              <a:latin typeface="Times New Roman" panose="02020603050405020304" pitchFamily="18" charset="0"/>
            </a:endParaRPr>
          </a:p>
        </p:txBody>
      </p:sp>
      <p:sp>
        <p:nvSpPr>
          <p:cNvPr id="22532" name="TextBox 6"/>
          <p:cNvSpPr txBox="1">
            <a:spLocks noChangeArrowheads="1"/>
          </p:cNvSpPr>
          <p:nvPr/>
        </p:nvSpPr>
        <p:spPr bwMode="auto">
          <a:xfrm>
            <a:off x="2468563" y="4732338"/>
            <a:ext cx="7715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ClrTx/>
              <a:buFontTx/>
              <a:buNone/>
            </a:pPr>
            <a:r>
              <a:rPr lang="en-US" altLang="en-US" sz="2400">
                <a:solidFill>
                  <a:schemeClr val="tx1"/>
                </a:solidFill>
              </a:rPr>
              <a:t>If objects not previously known to exist are discovered, </a:t>
            </a:r>
          </a:p>
          <a:p>
            <a:pPr algn="ctr" eaLnBrk="1" hangingPunct="1">
              <a:spcBef>
                <a:spcPct val="0"/>
              </a:spcBef>
              <a:buClrTx/>
              <a:buFontTx/>
              <a:buNone/>
            </a:pPr>
            <a:r>
              <a:rPr lang="en-US" altLang="en-US" sz="2400">
                <a:solidFill>
                  <a:schemeClr val="tx1"/>
                </a:solidFill>
              </a:rPr>
              <a:t>stop work, and report to SCAT Coordinator.</a:t>
            </a:r>
          </a:p>
        </p:txBody>
      </p:sp>
    </p:spTree>
    <p:extLst>
      <p:ext uri="{BB962C8B-B14F-4D97-AF65-F5344CB8AC3E}">
        <p14:creationId xmlns:p14="http://schemas.microsoft.com/office/powerpoint/2010/main" val="2527747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09800" y="381000"/>
            <a:ext cx="7772400" cy="1447800"/>
          </a:xfrm>
        </p:spPr>
        <p:txBody>
          <a:bodyPr>
            <a:normAutofit fontScale="90000"/>
          </a:bodyPr>
          <a:lstStyle/>
          <a:p>
            <a:r>
              <a:rPr lang="en-US" altLang="en-US" b="1">
                <a:ea typeface="ＭＳ Ｐゴシック" panose="020B0600070205080204" pitchFamily="34" charset="-128"/>
              </a:rPr>
              <a:t>Typical BMPs to Address </a:t>
            </a:r>
            <a:br>
              <a:rPr lang="en-US" altLang="en-US" b="1">
                <a:ea typeface="ＭＳ Ｐゴシック" panose="020B0600070205080204" pitchFamily="34" charset="-128"/>
              </a:rPr>
            </a:br>
            <a:r>
              <a:rPr lang="en-US" altLang="en-US" b="1">
                <a:ea typeface="ＭＳ Ｐゴシック" panose="020B0600070205080204" pitchFamily="34" charset="-128"/>
              </a:rPr>
              <a:t>Historical &amp; Cultural Concerns for </a:t>
            </a:r>
            <a:br>
              <a:rPr lang="en-US" altLang="en-US" b="1">
                <a:ea typeface="ＭＳ Ｐゴシック" panose="020B0600070205080204" pitchFamily="34" charset="-128"/>
              </a:rPr>
            </a:br>
            <a:r>
              <a:rPr lang="en-US" altLang="en-US" b="1" i="1">
                <a:ea typeface="ＭＳ Ｐゴシック" panose="020B0600070205080204" pitchFamily="34" charset="-128"/>
              </a:rPr>
              <a:t>SCAT Activities</a:t>
            </a:r>
          </a:p>
        </p:txBody>
      </p:sp>
      <p:sp>
        <p:nvSpPr>
          <p:cNvPr id="23554" name="Content Placeholder 2"/>
          <p:cNvSpPr>
            <a:spLocks noGrp="1"/>
          </p:cNvSpPr>
          <p:nvPr>
            <p:ph idx="1"/>
          </p:nvPr>
        </p:nvSpPr>
        <p:spPr/>
        <p:txBody>
          <a:bodyPr/>
          <a:lstStyle/>
          <a:p>
            <a:r>
              <a:rPr lang="en-US" altLang="en-US">
                <a:solidFill>
                  <a:schemeClr val="tx1"/>
                </a:solidFill>
                <a:ea typeface="ＭＳ Ｐゴシック" panose="020B0600070205080204" pitchFamily="34" charset="-128"/>
              </a:rPr>
              <a:t>Specific “no-entry” locations</a:t>
            </a:r>
          </a:p>
          <a:p>
            <a:r>
              <a:rPr lang="en-US" altLang="en-US">
                <a:solidFill>
                  <a:schemeClr val="tx1"/>
                </a:solidFill>
                <a:ea typeface="ＭＳ Ｐゴシック" panose="020B0600070205080204" pitchFamily="34" charset="-128"/>
              </a:rPr>
              <a:t>Limitations on areas where pits or trenches can be dug </a:t>
            </a:r>
          </a:p>
          <a:p>
            <a:r>
              <a:rPr lang="en-US" altLang="en-US">
                <a:solidFill>
                  <a:schemeClr val="tx1"/>
                </a:solidFill>
                <a:ea typeface="ＭＳ Ｐゴシック" panose="020B0600070205080204" pitchFamily="34" charset="-128"/>
              </a:rPr>
              <a:t>Seasonal access restrictions</a:t>
            </a:r>
          </a:p>
          <a:p>
            <a:pPr>
              <a:buFontTx/>
              <a:buNone/>
            </a:pPr>
            <a:endParaRPr lang="en-US" altLang="en-US">
              <a:solidFill>
                <a:schemeClr val="tx1"/>
              </a:solidFill>
              <a:ea typeface="ＭＳ Ｐゴシック" panose="020B0600070205080204" pitchFamily="34" charset="-128"/>
            </a:endParaRPr>
          </a:p>
        </p:txBody>
      </p:sp>
      <p:sp>
        <p:nvSpPr>
          <p:cNvPr id="23555"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7170E761-7C29-4B1A-A37D-5FFEDB09D058}" type="slidenum">
              <a:rPr lang="en-US" altLang="en-US" sz="2400">
                <a:solidFill>
                  <a:schemeClr val="tx1"/>
                </a:solidFill>
                <a:latin typeface="Times New Roman" panose="02020603050405020304" pitchFamily="18" charset="0"/>
              </a:rPr>
              <a:pPr eaLnBrk="1" hangingPunct="1">
                <a:spcBef>
                  <a:spcPct val="0"/>
                </a:spcBef>
                <a:buClrTx/>
                <a:buFontTx/>
                <a:buNone/>
              </a:pPr>
              <a:t>34</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31402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09800" y="152400"/>
            <a:ext cx="7772400" cy="1143000"/>
          </a:xfrm>
        </p:spPr>
        <p:txBody>
          <a:bodyPr/>
          <a:lstStyle/>
          <a:p>
            <a:r>
              <a:rPr lang="en-US" altLang="en-US" b="1">
                <a:ea typeface="ＭＳ Ｐゴシック" panose="020B0600070205080204" pitchFamily="34" charset="-128"/>
              </a:rPr>
              <a:t>Tribal Consultations</a:t>
            </a:r>
          </a:p>
        </p:txBody>
      </p:sp>
      <p:sp>
        <p:nvSpPr>
          <p:cNvPr id="24578" name="Content Placeholder 2"/>
          <p:cNvSpPr>
            <a:spLocks noGrp="1"/>
          </p:cNvSpPr>
          <p:nvPr>
            <p:ph idx="1"/>
          </p:nvPr>
        </p:nvSpPr>
        <p:spPr>
          <a:xfrm>
            <a:off x="2133600" y="1219200"/>
            <a:ext cx="7772400" cy="4191000"/>
          </a:xfrm>
        </p:spPr>
        <p:txBody>
          <a:bodyPr/>
          <a:lstStyle/>
          <a:p>
            <a:r>
              <a:rPr lang="en-US" altLang="en-US">
                <a:solidFill>
                  <a:schemeClr val="tx1"/>
                </a:solidFill>
                <a:ea typeface="ＭＳ Ｐゴシック" panose="020B0600070205080204" pitchFamily="34" charset="-128"/>
              </a:rPr>
              <a:t>Interaction with Federally-recognized Tribes is a nation-to-nation interaction</a:t>
            </a:r>
          </a:p>
          <a:p>
            <a:r>
              <a:rPr lang="en-US" altLang="en-US">
                <a:solidFill>
                  <a:schemeClr val="tx1"/>
                </a:solidFill>
                <a:ea typeface="ＭＳ Ｐゴシック" panose="020B0600070205080204" pitchFamily="34" charset="-128"/>
              </a:rPr>
              <a:t>Although Tribes may not currently own or occupy the land, they may still have historical or cultural interests</a:t>
            </a:r>
          </a:p>
          <a:p>
            <a:r>
              <a:rPr lang="en-US" altLang="en-US">
                <a:solidFill>
                  <a:schemeClr val="tx1"/>
                </a:solidFill>
                <a:ea typeface="ＭＳ Ｐゴシック" panose="020B0600070205080204" pitchFamily="34" charset="-128"/>
              </a:rPr>
              <a:t>Currently, no established procedure for coordination during response</a:t>
            </a:r>
          </a:p>
          <a:p>
            <a:r>
              <a:rPr lang="en-US" altLang="en-US">
                <a:solidFill>
                  <a:schemeClr val="tx1"/>
                </a:solidFill>
                <a:ea typeface="ＭＳ Ｐゴシック" panose="020B0600070205080204" pitchFamily="34" charset="-128"/>
              </a:rPr>
              <a:t>DHS Policy – Solicit input, notify, incorporate input, communicate decisions</a:t>
            </a:r>
          </a:p>
          <a:p>
            <a:endParaRPr lang="en-US" altLang="en-US">
              <a:ea typeface="ＭＳ Ｐゴシック" panose="020B0600070205080204" pitchFamily="34" charset="-128"/>
            </a:endParaRPr>
          </a:p>
        </p:txBody>
      </p:sp>
      <p:sp>
        <p:nvSpPr>
          <p:cNvPr id="24579"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285A55D7-983E-401F-AAF7-AF7416C75905}" type="slidenum">
              <a:rPr lang="en-US" altLang="en-US" sz="2400">
                <a:solidFill>
                  <a:schemeClr val="tx1"/>
                </a:solidFill>
                <a:latin typeface="Times New Roman" panose="02020603050405020304" pitchFamily="18" charset="0"/>
              </a:rPr>
              <a:pPr eaLnBrk="1" hangingPunct="1">
                <a:spcBef>
                  <a:spcPct val="0"/>
                </a:spcBef>
                <a:buClrTx/>
                <a:buFontTx/>
                <a:buNone/>
              </a:pPr>
              <a:t>35</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44959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09800" y="152400"/>
            <a:ext cx="7772400" cy="1143000"/>
          </a:xfrm>
        </p:spPr>
        <p:txBody>
          <a:bodyPr/>
          <a:lstStyle/>
          <a:p>
            <a:r>
              <a:rPr lang="en-US" altLang="en-US" b="1">
                <a:ea typeface="ＭＳ Ｐゴシック" panose="020B0600070205080204" pitchFamily="34" charset="-128"/>
              </a:rPr>
              <a:t>Authorities</a:t>
            </a:r>
          </a:p>
        </p:txBody>
      </p:sp>
      <p:sp>
        <p:nvSpPr>
          <p:cNvPr id="25602" name="Content Placeholder 2"/>
          <p:cNvSpPr>
            <a:spLocks noGrp="1"/>
          </p:cNvSpPr>
          <p:nvPr>
            <p:ph idx="1"/>
          </p:nvPr>
        </p:nvSpPr>
        <p:spPr>
          <a:xfrm>
            <a:off x="2209800" y="1371600"/>
            <a:ext cx="7772400" cy="4114800"/>
          </a:xfrm>
        </p:spPr>
        <p:txBody>
          <a:bodyPr/>
          <a:lstStyle/>
          <a:p>
            <a:r>
              <a:rPr lang="en-US" altLang="en-US">
                <a:solidFill>
                  <a:schemeClr val="tx1"/>
                </a:solidFill>
                <a:ea typeface="ＭＳ Ｐゴシック" panose="020B0600070205080204" pitchFamily="34" charset="-128"/>
              </a:rPr>
              <a:t>Tribal matters administered by Department of Interior</a:t>
            </a:r>
          </a:p>
          <a:p>
            <a:r>
              <a:rPr lang="en-US" altLang="en-US">
                <a:solidFill>
                  <a:schemeClr val="tx1"/>
                </a:solidFill>
                <a:ea typeface="ＭＳ Ｐゴシック" panose="020B0600070205080204" pitchFamily="34" charset="-128"/>
              </a:rPr>
              <a:t>Federally Recognized Indian Tribe List Act of 1994, 25 U.S.C. 479a</a:t>
            </a:r>
          </a:p>
          <a:p>
            <a:r>
              <a:rPr lang="en-US" altLang="en-US">
                <a:solidFill>
                  <a:schemeClr val="tx1"/>
                </a:solidFill>
                <a:ea typeface="ＭＳ Ｐゴシック" panose="020B0600070205080204" pitchFamily="34" charset="-128"/>
              </a:rPr>
              <a:t>Currently 566 recognized tribes, 2 in South Atlantic coastal areas</a:t>
            </a:r>
          </a:p>
          <a:p>
            <a:pPr lvl="1"/>
            <a:r>
              <a:rPr lang="en-US" altLang="en-US">
                <a:solidFill>
                  <a:schemeClr val="tx1"/>
                </a:solidFill>
                <a:ea typeface="ＭＳ Ｐゴシック" panose="020B0600070205080204" pitchFamily="34" charset="-128"/>
              </a:rPr>
              <a:t>FL 2</a:t>
            </a:r>
          </a:p>
          <a:p>
            <a:pPr lvl="1"/>
            <a:r>
              <a:rPr lang="en-US" altLang="en-US">
                <a:solidFill>
                  <a:schemeClr val="tx1"/>
                </a:solidFill>
                <a:ea typeface="ＭＳ Ｐゴシック" panose="020B0600070205080204" pitchFamily="34" charset="-128"/>
              </a:rPr>
              <a:t>Administered by several different agencies within Bureau of Indian Affairs</a:t>
            </a:r>
          </a:p>
        </p:txBody>
      </p:sp>
      <p:sp>
        <p:nvSpPr>
          <p:cNvPr id="25603"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FCD82328-DFAE-48A7-BCC3-5991C220F284}" type="slidenum">
              <a:rPr lang="en-US" altLang="en-US" sz="2400">
                <a:solidFill>
                  <a:schemeClr val="tx1"/>
                </a:solidFill>
                <a:latin typeface="Times New Roman" panose="02020603050405020304" pitchFamily="18" charset="0"/>
              </a:rPr>
              <a:pPr eaLnBrk="1" hangingPunct="1">
                <a:spcBef>
                  <a:spcPct val="0"/>
                </a:spcBef>
                <a:buClrTx/>
                <a:buFontTx/>
                <a:buNone/>
              </a:pPr>
              <a:t>36</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1271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209800" y="304800"/>
            <a:ext cx="7772400" cy="1143000"/>
          </a:xfrm>
        </p:spPr>
        <p:txBody>
          <a:bodyPr/>
          <a:lstStyle/>
          <a:p>
            <a:r>
              <a:rPr lang="en-US" altLang="en-US" b="1">
                <a:ea typeface="ＭＳ Ｐゴシック" panose="020B0600070205080204" pitchFamily="34" charset="-128"/>
              </a:rPr>
              <a:t>Take Home Messages</a:t>
            </a:r>
          </a:p>
        </p:txBody>
      </p:sp>
      <p:sp>
        <p:nvSpPr>
          <p:cNvPr id="26626" name="Content Placeholder 2"/>
          <p:cNvSpPr>
            <a:spLocks noGrp="1"/>
          </p:cNvSpPr>
          <p:nvPr>
            <p:ph idx="1"/>
          </p:nvPr>
        </p:nvSpPr>
        <p:spPr>
          <a:xfrm>
            <a:off x="2286000" y="1371600"/>
            <a:ext cx="7772400" cy="3962400"/>
          </a:xfrm>
        </p:spPr>
        <p:txBody>
          <a:bodyPr/>
          <a:lstStyle/>
          <a:p>
            <a:r>
              <a:rPr lang="en-US" altLang="en-US">
                <a:solidFill>
                  <a:schemeClr val="tx1"/>
                </a:solidFill>
                <a:ea typeface="ＭＳ Ｐゴシック" panose="020B0600070205080204" pitchFamily="34" charset="-128"/>
              </a:rPr>
              <a:t>Be aware of species and/or artifacts possibly present in survey area</a:t>
            </a:r>
          </a:p>
          <a:p>
            <a:r>
              <a:rPr lang="en-US" altLang="en-US">
                <a:solidFill>
                  <a:schemeClr val="tx1"/>
                </a:solidFill>
                <a:ea typeface="ＭＳ Ｐゴシック" panose="020B0600070205080204" pitchFamily="34" charset="-128"/>
              </a:rPr>
              <a:t>Comply with Best Management Practices (BMPs) if provided</a:t>
            </a:r>
          </a:p>
          <a:p>
            <a:r>
              <a:rPr lang="en-US" altLang="en-US">
                <a:solidFill>
                  <a:schemeClr val="tx1"/>
                </a:solidFill>
                <a:ea typeface="ＭＳ Ｐゴシック" panose="020B0600070205080204" pitchFamily="34" charset="-128"/>
              </a:rPr>
              <a:t>Communicate if BMPs make work unsafe or impractical</a:t>
            </a:r>
          </a:p>
          <a:p>
            <a:r>
              <a:rPr lang="en-US" altLang="en-US">
                <a:solidFill>
                  <a:schemeClr val="tx1"/>
                </a:solidFill>
                <a:ea typeface="ＭＳ Ｐゴシック" panose="020B0600070205080204" pitchFamily="34" charset="-128"/>
              </a:rPr>
              <a:t>Report any new sightings</a:t>
            </a:r>
          </a:p>
          <a:p>
            <a:r>
              <a:rPr lang="en-US" altLang="en-US">
                <a:solidFill>
                  <a:schemeClr val="tx1"/>
                </a:solidFill>
                <a:ea typeface="ＭＳ Ｐゴシック" panose="020B0600070205080204" pitchFamily="34" charset="-128"/>
              </a:rPr>
              <a:t>Document compliance and/or take</a:t>
            </a:r>
          </a:p>
          <a:p>
            <a:endParaRPr lang="en-US" altLang="en-US">
              <a:solidFill>
                <a:schemeClr val="tx1"/>
              </a:solidFill>
              <a:ea typeface="ＭＳ Ｐゴシック" panose="020B0600070205080204" pitchFamily="34" charset="-128"/>
            </a:endParaRPr>
          </a:p>
        </p:txBody>
      </p:sp>
      <p:sp>
        <p:nvSpPr>
          <p:cNvPr id="26627"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233D0BE9-519F-40B2-87AC-879924592BC4}" type="slidenum">
              <a:rPr lang="en-US" altLang="en-US" sz="2400">
                <a:solidFill>
                  <a:schemeClr val="tx1"/>
                </a:solidFill>
                <a:latin typeface="Times New Roman" panose="02020603050405020304" pitchFamily="18" charset="0"/>
              </a:rPr>
              <a:pPr eaLnBrk="1" hangingPunct="1">
                <a:spcBef>
                  <a:spcPct val="0"/>
                </a:spcBef>
                <a:buClrTx/>
                <a:buFontTx/>
                <a:buNone/>
              </a:pPr>
              <a:t>37</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2540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476" y="1"/>
            <a:ext cx="11739717" cy="6740307"/>
          </a:xfrm>
          <a:prstGeom prst="rect">
            <a:avLst/>
          </a:prstGeom>
          <a:noFill/>
        </p:spPr>
        <p:txBody>
          <a:bodyPr wrap="square" rtlCol="0">
            <a:spAutoFit/>
          </a:bodyPr>
          <a:lstStyle/>
          <a:p>
            <a:r>
              <a:rPr lang="en-US" dirty="0"/>
              <a:t>EMERGENCY CONSULTATION FOR ENDANGERED SPECIES AND</a:t>
            </a:r>
          </a:p>
          <a:p>
            <a:endParaRPr lang="en-US" dirty="0"/>
          </a:p>
          <a:p>
            <a:r>
              <a:rPr lang="en-US" dirty="0"/>
              <a:t>ESSENTIAL FISH HABITAT</a:t>
            </a:r>
          </a:p>
          <a:p>
            <a:endParaRPr lang="en-US" dirty="0"/>
          </a:p>
          <a:p>
            <a:r>
              <a:rPr lang="en-US" sz="800" dirty="0"/>
              <a:t>This form is intended for documentation of emergency consultation with the National Marine</a:t>
            </a:r>
          </a:p>
          <a:p>
            <a:r>
              <a:rPr lang="en-US" dirty="0"/>
              <a:t>Fisheries Service (NMFS) for:</a:t>
            </a:r>
          </a:p>
          <a:p>
            <a:r>
              <a:rPr lang="en-US" dirty="0"/>
              <a:t>- species listed as endangered RU WKUHDWHQHG under the Endangered Species Act (ESA),</a:t>
            </a:r>
          </a:p>
          <a:p>
            <a:r>
              <a:rPr lang="en-US" dirty="0"/>
              <a:t>- critical habitat designated under the ESA, and</a:t>
            </a:r>
          </a:p>
          <a:p>
            <a:r>
              <a:rPr lang="en-US" dirty="0"/>
              <a:t>- fishery habitat designated as essential fish habitat (EFH) under the Magnuson-Stevens Fishery</a:t>
            </a:r>
          </a:p>
          <a:p>
            <a:r>
              <a:rPr lang="en-US" dirty="0"/>
              <a:t>Conservation and Management Act (MSFCMA).</a:t>
            </a:r>
          </a:p>
          <a:p>
            <a:r>
              <a:rPr lang="en-US" dirty="0"/>
              <a:t>This form is intended to initiate contact and streamline consultation when emergency spill response</a:t>
            </a:r>
          </a:p>
          <a:p>
            <a:r>
              <a:rPr lang="en-US" dirty="0"/>
              <a:t>activities may adversely affect ESA listed species or designated critical habitat or habitats</a:t>
            </a:r>
          </a:p>
          <a:p>
            <a:r>
              <a:rPr lang="en-US" dirty="0"/>
              <a:t>designated as EFH.</a:t>
            </a:r>
          </a:p>
          <a:p>
            <a:r>
              <a:rPr lang="en-US" dirty="0">
                <a:solidFill>
                  <a:srgbClr val="FF0000"/>
                </a:solidFill>
              </a:rPr>
              <a:t>Emergency Contact: nmfs.ser.emergency.consult@noaa.gov</a:t>
            </a:r>
          </a:p>
          <a:p>
            <a:r>
              <a:rPr lang="en-US" dirty="0">
                <a:solidFill>
                  <a:srgbClr val="FF0000"/>
                </a:solidFill>
              </a:rPr>
              <a:t>­ NMFS ESA and EFH biologists may be contacted by telephone:</a:t>
            </a:r>
          </a:p>
          <a:p>
            <a:r>
              <a:rPr lang="en-US" dirty="0">
                <a:solidFill>
                  <a:srgbClr val="FF0000"/>
                </a:solidFill>
              </a:rPr>
              <a:t>For ESA concerns: Protected Resources Division at (727) 824-5312</a:t>
            </a:r>
          </a:p>
          <a:p>
            <a:r>
              <a:rPr lang="en-US" dirty="0">
                <a:solidFill>
                  <a:srgbClr val="FF0000"/>
                </a:solidFill>
              </a:rPr>
              <a:t>For EFH concerns: Habitat Conservation Division at (727) 824-5317</a:t>
            </a:r>
          </a:p>
          <a:p>
            <a:r>
              <a:rPr lang="en-US" dirty="0"/>
              <a:t>NOTE: These numbers are RQO\ staffed GXULQJ RSHUDWLQJ KRXUV.</a:t>
            </a:r>
          </a:p>
          <a:p>
            <a:r>
              <a:rPr lang="en-US" dirty="0"/>
              <a:t>­ NMFS should be contacted as soon as possible.</a:t>
            </a:r>
          </a:p>
          <a:p>
            <a:r>
              <a:rPr lang="en-US" dirty="0"/>
              <a:t>­ </a:t>
            </a:r>
            <a:r>
              <a:rPr lang="en-US" dirty="0">
                <a:solidFill>
                  <a:srgbClr val="FF0000"/>
                </a:solidFill>
              </a:rPr>
              <a:t>Consultation may be completed by email or telephone however this document details the</a:t>
            </a:r>
          </a:p>
          <a:p>
            <a:r>
              <a:rPr lang="en-US" dirty="0">
                <a:solidFill>
                  <a:srgbClr val="FF0000"/>
                </a:solidFill>
              </a:rPr>
              <a:t>necessary guidance and information to initiate consultation and receive a written response.</a:t>
            </a:r>
          </a:p>
          <a:p>
            <a:r>
              <a:rPr lang="en-US" dirty="0"/>
              <a:t>­ NMFS will be available for further coordination and consultation as requested.</a:t>
            </a:r>
          </a:p>
          <a:p>
            <a:r>
              <a:rPr lang="en-US" dirty="0"/>
              <a:t>­ The responding agency should implement any conditions of pre-approved response methods</a:t>
            </a:r>
          </a:p>
          <a:p>
            <a:r>
              <a:rPr lang="en-US" dirty="0"/>
              <a:t>until NMFS provides further recommendations.</a:t>
            </a:r>
          </a:p>
        </p:txBody>
      </p:sp>
    </p:spTree>
    <p:extLst>
      <p:ext uri="{BB962C8B-B14F-4D97-AF65-F5344CB8AC3E}">
        <p14:creationId xmlns:p14="http://schemas.microsoft.com/office/powerpoint/2010/main" val="44742272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6362" y="294968"/>
            <a:ext cx="9439275" cy="5801032"/>
          </a:xfrm>
          <a:prstGeom prst="rect">
            <a:avLst/>
          </a:prstGeom>
        </p:spPr>
      </p:pic>
    </p:spTree>
    <p:extLst>
      <p:ext uri="{BB962C8B-B14F-4D97-AF65-F5344CB8AC3E}">
        <p14:creationId xmlns:p14="http://schemas.microsoft.com/office/powerpoint/2010/main" val="57164240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3809" y="415636"/>
            <a:ext cx="3707809" cy="923330"/>
          </a:xfrm>
          <a:prstGeom prst="rect">
            <a:avLst/>
          </a:prstGeom>
          <a:noFill/>
        </p:spPr>
        <p:txBody>
          <a:bodyPr wrap="square" rtlCol="0">
            <a:spAutoFit/>
          </a:bodyPr>
          <a:lstStyle/>
          <a:p>
            <a:pPr algn="ctr"/>
            <a:r>
              <a:rPr lang="en-US" sz="5400" b="1" dirty="0">
                <a:solidFill>
                  <a:schemeClr val="accent1">
                    <a:lumMod val="50000"/>
                  </a:schemeClr>
                </a:solidFill>
              </a:rPr>
              <a:t>WHAT</a:t>
            </a:r>
            <a:endParaRPr lang="en-US" dirty="0"/>
          </a:p>
        </p:txBody>
      </p:sp>
      <p:sp>
        <p:nvSpPr>
          <p:cNvPr id="3" name="TextBox 2"/>
          <p:cNvSpPr txBox="1"/>
          <p:nvPr/>
        </p:nvSpPr>
        <p:spPr>
          <a:xfrm>
            <a:off x="637309" y="1338966"/>
            <a:ext cx="11554691" cy="4585871"/>
          </a:xfrm>
          <a:prstGeom prst="rect">
            <a:avLst/>
          </a:prstGeom>
          <a:noFill/>
        </p:spPr>
        <p:txBody>
          <a:bodyPr wrap="square" rtlCol="0">
            <a:spAutoFit/>
          </a:bodyPr>
          <a:lstStyle/>
          <a:p>
            <a:pPr marL="514350" indent="-514350">
              <a:buAutoNum type="arabicPeriod"/>
            </a:pPr>
            <a:r>
              <a:rPr lang="en-US" sz="2800" b="1" dirty="0">
                <a:solidFill>
                  <a:schemeClr val="accent1">
                    <a:lumMod val="50000"/>
                  </a:schemeClr>
                </a:solidFill>
              </a:rPr>
              <a:t>Endangered Species Act (ESA Section 7)   </a:t>
            </a:r>
          </a:p>
          <a:p>
            <a:pPr marL="514350" indent="-514350">
              <a:buAutoNum type="arabicPeriod"/>
            </a:pPr>
            <a:r>
              <a:rPr lang="en-US" sz="2800" b="1" dirty="0" err="1">
                <a:solidFill>
                  <a:schemeClr val="accent1">
                    <a:lumMod val="50000"/>
                  </a:schemeClr>
                </a:solidFill>
              </a:rPr>
              <a:t>Magnusen</a:t>
            </a:r>
            <a:r>
              <a:rPr lang="en-US" sz="2800" b="1" dirty="0">
                <a:solidFill>
                  <a:schemeClr val="accent1">
                    <a:lumMod val="50000"/>
                  </a:schemeClr>
                </a:solidFill>
              </a:rPr>
              <a:t> Stevens Fisheries Conservation Act (Essential Fish Habitat EFH)</a:t>
            </a:r>
          </a:p>
          <a:p>
            <a:pPr marL="514350" indent="-514350">
              <a:buAutoNum type="arabicPeriod"/>
            </a:pPr>
            <a:r>
              <a:rPr lang="en-US" sz="2800" b="1" dirty="0">
                <a:solidFill>
                  <a:schemeClr val="accent1">
                    <a:lumMod val="50000"/>
                  </a:schemeClr>
                </a:solidFill>
              </a:rPr>
              <a:t> National Historic Preservation Act (section 106) – administered by the State Historic Preservation Office (SHPO) </a:t>
            </a:r>
          </a:p>
          <a:p>
            <a:pPr marL="514350" indent="-514350">
              <a:buAutoNum type="arabicPeriod"/>
            </a:pPr>
            <a:r>
              <a:rPr lang="en-US" sz="2800" b="1" dirty="0">
                <a:solidFill>
                  <a:schemeClr val="accent1">
                    <a:lumMod val="50000"/>
                  </a:schemeClr>
                </a:solidFill>
              </a:rPr>
              <a:t>Tribal Interest administered by the Tribal Historic Preservation Office with each federally recognized tribe-Coordination thru Bureau of   Indian Affairs (BIA) or the </a:t>
            </a:r>
            <a:r>
              <a:rPr lang="en-US" sz="2800" b="1" dirty="0" err="1">
                <a:solidFill>
                  <a:schemeClr val="accent1">
                    <a:lumMod val="50000"/>
                  </a:schemeClr>
                </a:solidFill>
              </a:rPr>
              <a:t>Dept</a:t>
            </a:r>
            <a:r>
              <a:rPr lang="en-US" sz="2800" b="1" dirty="0">
                <a:solidFill>
                  <a:schemeClr val="accent1">
                    <a:lumMod val="50000"/>
                  </a:schemeClr>
                </a:solidFill>
              </a:rPr>
              <a:t> of the Interior (DOI) representative to the Regional Response Team (RRT) </a:t>
            </a:r>
            <a:r>
              <a:rPr lang="en-US" sz="3200" b="1" dirty="0">
                <a:solidFill>
                  <a:schemeClr val="accent1">
                    <a:lumMod val="50000"/>
                  </a:schemeClr>
                </a:solidFill>
              </a:rPr>
              <a:t> </a:t>
            </a:r>
          </a:p>
          <a:p>
            <a:pPr marL="514350" indent="-514350">
              <a:buAutoNum type="arabicPeriod"/>
            </a:pPr>
            <a:r>
              <a:rPr lang="en-US" sz="3200" b="1" dirty="0">
                <a:solidFill>
                  <a:schemeClr val="accent1">
                    <a:lumMod val="50000"/>
                  </a:schemeClr>
                </a:solidFill>
              </a:rPr>
              <a:t>Native American Graves Protection &amp; Repatriation Act – Coordinate like number 4 above.   </a:t>
            </a:r>
            <a:r>
              <a:rPr lang="en-US" sz="2800" b="1" dirty="0">
                <a:solidFill>
                  <a:schemeClr val="accent1">
                    <a:lumMod val="50000"/>
                  </a:schemeClr>
                </a:solidFill>
              </a:rPr>
              <a:t>                                                                                  </a:t>
            </a:r>
          </a:p>
        </p:txBody>
      </p:sp>
    </p:spTree>
    <p:extLst>
      <p:ext uri="{BB962C8B-B14F-4D97-AF65-F5344CB8AC3E}">
        <p14:creationId xmlns:p14="http://schemas.microsoft.com/office/powerpoint/2010/main" val="155207133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3458"/>
            <a:ext cx="12192000" cy="707886"/>
          </a:xfrm>
          <a:prstGeom prst="rect">
            <a:avLst/>
          </a:prstGeom>
          <a:noFill/>
        </p:spPr>
        <p:txBody>
          <a:bodyPr wrap="square" rtlCol="0">
            <a:spAutoFit/>
          </a:bodyPr>
          <a:lstStyle/>
          <a:p>
            <a:r>
              <a:rPr lang="en-US" sz="4000" dirty="0">
                <a:solidFill>
                  <a:srgbClr val="FF0000"/>
                </a:solidFill>
              </a:rPr>
              <a:t>https://www.habitat.noaa.gov/protection/efh/efhmapper</a:t>
            </a:r>
          </a:p>
        </p:txBody>
      </p:sp>
      <p:sp>
        <p:nvSpPr>
          <p:cNvPr id="3" name="TextBox 2"/>
          <p:cNvSpPr txBox="1"/>
          <p:nvPr/>
        </p:nvSpPr>
        <p:spPr>
          <a:xfrm>
            <a:off x="0" y="1651819"/>
            <a:ext cx="12192000" cy="3416320"/>
          </a:xfrm>
          <a:prstGeom prst="rect">
            <a:avLst/>
          </a:prstGeom>
          <a:noFill/>
        </p:spPr>
        <p:txBody>
          <a:bodyPr wrap="square" rtlCol="0">
            <a:spAutoFit/>
          </a:bodyPr>
          <a:lstStyle/>
          <a:p>
            <a:r>
              <a:rPr lang="en-US" sz="3600" dirty="0">
                <a:solidFill>
                  <a:srgbClr val="0070C0"/>
                </a:solidFill>
              </a:rPr>
              <a:t>The purpose of this interactive, online mapping application is to provide the public and other resource managers an interactive platform for viewing a spatial representation of EFH, or those habitats that NMFS and the regional fishery management councils have identified and described as necessary to fish for spawning, breeding, feeding or growth to maturity.</a:t>
            </a:r>
          </a:p>
        </p:txBody>
      </p:sp>
    </p:spTree>
    <p:extLst>
      <p:ext uri="{BB962C8B-B14F-4D97-AF65-F5344CB8AC3E}">
        <p14:creationId xmlns:p14="http://schemas.microsoft.com/office/powerpoint/2010/main" val="375053011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1372" y="1379896"/>
            <a:ext cx="6772275" cy="4629150"/>
          </a:xfrm>
          <a:prstGeom prst="rect">
            <a:avLst/>
          </a:prstGeom>
        </p:spPr>
      </p:pic>
      <p:sp>
        <p:nvSpPr>
          <p:cNvPr id="3" name="TextBox 2"/>
          <p:cNvSpPr txBox="1"/>
          <p:nvPr/>
        </p:nvSpPr>
        <p:spPr>
          <a:xfrm>
            <a:off x="235974" y="383458"/>
            <a:ext cx="11238271" cy="523220"/>
          </a:xfrm>
          <a:prstGeom prst="rect">
            <a:avLst/>
          </a:prstGeom>
          <a:noFill/>
        </p:spPr>
        <p:txBody>
          <a:bodyPr wrap="square" rtlCol="0">
            <a:spAutoFit/>
          </a:bodyPr>
          <a:lstStyle/>
          <a:p>
            <a:pPr algn="ctr"/>
            <a:r>
              <a:rPr lang="en-US" sz="2800" b="1" dirty="0">
                <a:solidFill>
                  <a:srgbClr val="0070C0"/>
                </a:solidFill>
              </a:rPr>
              <a:t>EFH QUERY TOOL  </a:t>
            </a:r>
          </a:p>
        </p:txBody>
      </p:sp>
    </p:spTree>
    <p:extLst>
      <p:ext uri="{BB962C8B-B14F-4D97-AF65-F5344CB8AC3E}">
        <p14:creationId xmlns:p14="http://schemas.microsoft.com/office/powerpoint/2010/main" val="429100616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3909"/>
            <a:ext cx="12192000" cy="4070181"/>
          </a:xfrm>
          <a:prstGeom prst="rect">
            <a:avLst/>
          </a:prstGeom>
        </p:spPr>
      </p:pic>
    </p:spTree>
    <p:extLst>
      <p:ext uri="{BB962C8B-B14F-4D97-AF65-F5344CB8AC3E}">
        <p14:creationId xmlns:p14="http://schemas.microsoft.com/office/powerpoint/2010/main" val="237266262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2133600" y="304800"/>
            <a:ext cx="7772400" cy="1143000"/>
          </a:xfrm>
        </p:spPr>
        <p:txBody>
          <a:bodyPr/>
          <a:lstStyle/>
          <a:p>
            <a:r>
              <a:rPr lang="en-US" altLang="en-US" b="1">
                <a:ea typeface="ＭＳ Ｐゴシック" panose="020B0600070205080204" pitchFamily="34" charset="-128"/>
              </a:rPr>
              <a:t>Who does the Consultations?</a:t>
            </a:r>
          </a:p>
        </p:txBody>
      </p:sp>
      <p:sp>
        <p:nvSpPr>
          <p:cNvPr id="6146" name="Content Placeholder 2"/>
          <p:cNvSpPr>
            <a:spLocks noGrp="1"/>
          </p:cNvSpPr>
          <p:nvPr>
            <p:ph idx="1"/>
          </p:nvPr>
        </p:nvSpPr>
        <p:spPr>
          <a:xfrm>
            <a:off x="2286000" y="1371600"/>
            <a:ext cx="7772400" cy="4114800"/>
          </a:xfrm>
        </p:spPr>
        <p:txBody>
          <a:bodyPr>
            <a:normAutofit lnSpcReduction="10000"/>
          </a:bodyPr>
          <a:lstStyle/>
          <a:p>
            <a:r>
              <a:rPr lang="en-US" altLang="en-US" dirty="0">
                <a:solidFill>
                  <a:schemeClr val="tx1"/>
                </a:solidFill>
                <a:ea typeface="ＭＳ Ｐゴシック" panose="020B0600070205080204" pitchFamily="34" charset="-128"/>
              </a:rPr>
              <a:t>Consultations are the responsibility of the Federal action agency, as represented by the Federal On-Scene Coordinator (FOSC)</a:t>
            </a:r>
          </a:p>
          <a:p>
            <a:r>
              <a:rPr lang="en-US" altLang="en-US" dirty="0">
                <a:solidFill>
                  <a:schemeClr val="tx1"/>
                </a:solidFill>
                <a:ea typeface="ＭＳ Ｐゴシック" panose="020B0600070205080204" pitchFamily="34" charset="-128"/>
              </a:rPr>
              <a:t>In a response, typically are delegated to the Environmental Unit, with assistance from the SSC</a:t>
            </a:r>
          </a:p>
          <a:p>
            <a:r>
              <a:rPr lang="en-US" altLang="en-US" dirty="0">
                <a:solidFill>
                  <a:schemeClr val="tx1"/>
                </a:solidFill>
                <a:ea typeface="ＭＳ Ｐゴシック" panose="020B0600070205080204" pitchFamily="34" charset="-128"/>
              </a:rPr>
              <a:t>Depending on size of response, appropriate resource agency representatives may be on-scene</a:t>
            </a:r>
          </a:p>
          <a:p>
            <a:r>
              <a:rPr lang="en-US" altLang="en-US" dirty="0">
                <a:ea typeface="ＭＳ Ｐゴシック" panose="020B0600070205080204" pitchFamily="34" charset="-128"/>
              </a:rPr>
              <a:t>REMEMBER: Consultation is for the RESPONSE ACTIONS-NOT the INCIDENT that necessitates a response.</a:t>
            </a:r>
            <a:endParaRPr lang="en-US" altLang="en-US" dirty="0">
              <a:solidFill>
                <a:schemeClr val="tx1"/>
              </a:solidFill>
              <a:ea typeface="ＭＳ Ｐゴシック" panose="020B0600070205080204" pitchFamily="34" charset="-128"/>
            </a:endParaRPr>
          </a:p>
        </p:txBody>
      </p:sp>
      <p:sp>
        <p:nvSpPr>
          <p:cNvPr id="6147"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9119CDE6-8DE2-47D1-A365-489F9D153992}" type="slidenum">
              <a:rPr lang="en-US" altLang="en-US" sz="2400">
                <a:solidFill>
                  <a:schemeClr val="tx1"/>
                </a:solidFill>
                <a:latin typeface="Times New Roman" panose="02020603050405020304" pitchFamily="18" charset="0"/>
              </a:rPr>
              <a:pPr eaLnBrk="1" hangingPunct="1">
                <a:spcBef>
                  <a:spcPct val="0"/>
                </a:spcBef>
                <a:buClrTx/>
                <a:buFontTx/>
                <a:buNone/>
              </a:pPr>
              <a:t>43</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1689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25114" y="320040"/>
            <a:ext cx="4505489" cy="5905500"/>
          </a:xfrm>
          <a:prstGeom prst="rect">
            <a:avLst/>
          </a:prstGeom>
        </p:spPr>
      </p:pic>
    </p:spTree>
    <p:extLst>
      <p:ext uri="{BB962C8B-B14F-4D97-AF65-F5344CB8AC3E}">
        <p14:creationId xmlns:p14="http://schemas.microsoft.com/office/powerpoint/2010/main" val="66135999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11247120" cy="6247864"/>
          </a:xfrm>
          <a:prstGeom prst="rect">
            <a:avLst/>
          </a:prstGeom>
          <a:noFill/>
        </p:spPr>
        <p:txBody>
          <a:bodyPr wrap="square" rtlCol="0">
            <a:spAutoFit/>
          </a:bodyPr>
          <a:lstStyle/>
          <a:p>
            <a:pPr marL="742950" indent="-742950">
              <a:buAutoNum type="alphaUcPeriod"/>
            </a:pPr>
            <a:r>
              <a:rPr lang="en-US" sz="4000" b="1" dirty="0">
                <a:solidFill>
                  <a:srgbClr val="FF0000"/>
                </a:solidFill>
              </a:rPr>
              <a:t>Command Staff. </a:t>
            </a:r>
          </a:p>
          <a:p>
            <a:r>
              <a:rPr lang="en-US" sz="4000" b="1" dirty="0">
                <a:solidFill>
                  <a:schemeClr val="accent1">
                    <a:lumMod val="75000"/>
                  </a:schemeClr>
                </a:solidFill>
              </a:rPr>
              <a:t>1. Legal specialist. 2. Senior Enlisted Technical Specialist. 3. Senior CG Auxiliary Technical Specialist. (Recommended when 15 or more CG Auxiliary members/units are activated to support the incident). 4. Chaplain. 5. Sexual Assault Response Coordinator. Volunteer Coordinator</a:t>
            </a:r>
            <a:r>
              <a:rPr lang="en-US" sz="4000" b="1" dirty="0">
                <a:solidFill>
                  <a:srgbClr val="FF0000"/>
                </a:solidFill>
              </a:rPr>
              <a:t>. 7. Scientific Support Coordinator.</a:t>
            </a:r>
            <a:r>
              <a:rPr lang="en-US" sz="4000" b="1" dirty="0">
                <a:solidFill>
                  <a:schemeClr val="accent1">
                    <a:lumMod val="75000"/>
                  </a:schemeClr>
                </a:solidFill>
              </a:rPr>
              <a:t> 8. Source Control Support Coordinator. 9. NIMS/National Response Framework (NRF) Technical Specialist.</a:t>
            </a:r>
          </a:p>
        </p:txBody>
      </p:sp>
    </p:spTree>
    <p:extLst>
      <p:ext uri="{BB962C8B-B14F-4D97-AF65-F5344CB8AC3E}">
        <p14:creationId xmlns:p14="http://schemas.microsoft.com/office/powerpoint/2010/main" val="90448166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0" y="186267"/>
            <a:ext cx="10617199" cy="7294305"/>
          </a:xfrm>
          <a:prstGeom prst="rect">
            <a:avLst/>
          </a:prstGeom>
        </p:spPr>
        <p:txBody>
          <a:bodyPr wrap="square">
            <a:spAutoFit/>
          </a:bodyPr>
          <a:lstStyle/>
          <a:p>
            <a:pPr algn="ctr"/>
            <a:r>
              <a:rPr lang="en-US" sz="3600" b="1" dirty="0">
                <a:solidFill>
                  <a:schemeClr val="accent1">
                    <a:lumMod val="75000"/>
                  </a:schemeClr>
                </a:solidFill>
              </a:rPr>
              <a:t>SSC Role Coordinating Consultations</a:t>
            </a:r>
          </a:p>
          <a:p>
            <a:pPr algn="ctr"/>
            <a:r>
              <a:rPr lang="en-US" sz="3600" b="1" dirty="0">
                <a:solidFill>
                  <a:schemeClr val="accent1">
                    <a:lumMod val="75000"/>
                  </a:schemeClr>
                </a:solidFill>
              </a:rPr>
              <a:t>From IMH</a:t>
            </a:r>
          </a:p>
          <a:p>
            <a:pPr algn="ctr"/>
            <a:endParaRPr lang="en-US" sz="3600" b="1" dirty="0">
              <a:solidFill>
                <a:schemeClr val="accent1">
                  <a:lumMod val="75000"/>
                </a:schemeClr>
              </a:solidFill>
            </a:endParaRPr>
          </a:p>
          <a:p>
            <a:pPr algn="ctr"/>
            <a:r>
              <a:rPr lang="en-US" sz="3600" b="1" dirty="0">
                <a:solidFill>
                  <a:schemeClr val="accent1">
                    <a:lumMod val="75000"/>
                  </a:schemeClr>
                </a:solidFill>
              </a:rPr>
              <a:t>F. Facilitate in the Endangered Species Act consultation process. G. Develop a prioritized list of resources at risk, including threatened and endangered species, in conjunction with Natural Resource Trustee Representatives and the FOSC’s Historical/Cultural Resources THSP</a:t>
            </a:r>
          </a:p>
          <a:p>
            <a:pPr algn="ctr"/>
            <a:endParaRPr lang="en-US" sz="3600" b="1" dirty="0">
              <a:solidFill>
                <a:schemeClr val="accent1">
                  <a:lumMod val="75000"/>
                </a:schemeClr>
              </a:solidFill>
            </a:endParaRPr>
          </a:p>
          <a:p>
            <a:pPr algn="ctr"/>
            <a:endParaRPr lang="en-US" sz="3600" b="1" dirty="0">
              <a:solidFill>
                <a:schemeClr val="accent1">
                  <a:lumMod val="75000"/>
                </a:schemeClr>
              </a:solidFill>
            </a:endParaRPr>
          </a:p>
          <a:p>
            <a:pPr algn="ctr"/>
            <a:endParaRPr lang="en-US" sz="3600" b="1" dirty="0">
              <a:solidFill>
                <a:schemeClr val="accent1">
                  <a:lumMod val="75000"/>
                </a:schemeClr>
              </a:solidFill>
            </a:endParaRPr>
          </a:p>
          <a:p>
            <a:pPr algn="ctr"/>
            <a:endParaRPr lang="en-US" sz="3600" dirty="0">
              <a:solidFill>
                <a:schemeClr val="accent1">
                  <a:lumMod val="75000"/>
                </a:schemeClr>
              </a:solidFill>
            </a:endParaRPr>
          </a:p>
        </p:txBody>
      </p:sp>
    </p:spTree>
    <p:extLst>
      <p:ext uri="{BB962C8B-B14F-4D97-AF65-F5344CB8AC3E}">
        <p14:creationId xmlns:p14="http://schemas.microsoft.com/office/powerpoint/2010/main" val="3895670645"/>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287867"/>
            <a:ext cx="11512062" cy="7663636"/>
          </a:xfrm>
          <a:prstGeom prst="rect">
            <a:avLst/>
          </a:prstGeom>
          <a:noFill/>
        </p:spPr>
        <p:txBody>
          <a:bodyPr wrap="square" rtlCol="0">
            <a:spAutoFit/>
          </a:bodyPr>
          <a:lstStyle/>
          <a:p>
            <a:pPr algn="ctr"/>
            <a:r>
              <a:rPr lang="en-US" sz="4000" b="1" dirty="0">
                <a:solidFill>
                  <a:schemeClr val="accent1">
                    <a:lumMod val="75000"/>
                  </a:schemeClr>
                </a:solidFill>
              </a:rPr>
              <a:t>Key Contacts for Coordinating Consultations</a:t>
            </a:r>
          </a:p>
          <a:p>
            <a:endParaRPr lang="en-US" sz="4000" b="1" dirty="0">
              <a:solidFill>
                <a:schemeClr val="accent1">
                  <a:lumMod val="75000"/>
                </a:schemeClr>
              </a:solidFill>
            </a:endParaRPr>
          </a:p>
          <a:p>
            <a:r>
              <a:rPr lang="en-US" sz="2800" b="1" dirty="0">
                <a:solidFill>
                  <a:schemeClr val="accent1">
                    <a:lumMod val="75000"/>
                  </a:schemeClr>
                </a:solidFill>
              </a:rPr>
              <a:t>ESA-NOAA Trustee Representative (SSC), NMFS protected Species Division</a:t>
            </a:r>
          </a:p>
          <a:p>
            <a:endParaRPr lang="en-US" sz="2800" b="1" dirty="0">
              <a:solidFill>
                <a:schemeClr val="accent1">
                  <a:lumMod val="75000"/>
                </a:schemeClr>
              </a:solidFill>
            </a:endParaRPr>
          </a:p>
          <a:p>
            <a:r>
              <a:rPr lang="en-US" sz="2800" b="1" dirty="0">
                <a:solidFill>
                  <a:schemeClr val="accent1">
                    <a:lumMod val="75000"/>
                  </a:schemeClr>
                </a:solidFill>
              </a:rPr>
              <a:t>ESA-DOI RRT Representative, USFWS</a:t>
            </a:r>
          </a:p>
          <a:p>
            <a:endParaRPr lang="en-US" sz="2800" b="1" dirty="0">
              <a:solidFill>
                <a:schemeClr val="accent1">
                  <a:lumMod val="75000"/>
                </a:schemeClr>
              </a:solidFill>
            </a:endParaRPr>
          </a:p>
          <a:p>
            <a:r>
              <a:rPr lang="en-US" sz="2800" b="1" dirty="0">
                <a:solidFill>
                  <a:schemeClr val="accent1">
                    <a:lumMod val="75000"/>
                  </a:schemeClr>
                </a:solidFill>
              </a:rPr>
              <a:t>EFH- NOAA Trustee Representative (SSC), NMFS Habitat Conservation Division</a:t>
            </a:r>
          </a:p>
          <a:p>
            <a:endParaRPr lang="en-US" sz="2800" b="1" dirty="0">
              <a:solidFill>
                <a:schemeClr val="accent1">
                  <a:lumMod val="75000"/>
                </a:schemeClr>
              </a:solidFill>
            </a:endParaRPr>
          </a:p>
          <a:p>
            <a:r>
              <a:rPr lang="en-US" sz="2800" b="1" dirty="0">
                <a:solidFill>
                  <a:schemeClr val="accent1">
                    <a:lumMod val="75000"/>
                  </a:schemeClr>
                </a:solidFill>
              </a:rPr>
              <a:t>NHPA- DOI RRT Representative, SHPO </a:t>
            </a:r>
          </a:p>
          <a:p>
            <a:endParaRPr lang="en-US" sz="2800" b="1" dirty="0">
              <a:solidFill>
                <a:schemeClr val="accent1">
                  <a:lumMod val="75000"/>
                </a:schemeClr>
              </a:solidFill>
            </a:endParaRPr>
          </a:p>
          <a:p>
            <a:r>
              <a:rPr lang="en-US" sz="2800" b="1" dirty="0">
                <a:solidFill>
                  <a:schemeClr val="accent1">
                    <a:lumMod val="75000"/>
                  </a:schemeClr>
                </a:solidFill>
              </a:rPr>
              <a:t>THPO &amp; NAGPRA –DOI RRT Representative, Bureau of Indian Affairs, Affected Federally Recognized Tribes </a:t>
            </a:r>
          </a:p>
          <a:p>
            <a:pPr algn="ctr"/>
            <a:endParaRPr lang="en-US" sz="3200" b="1" dirty="0">
              <a:solidFill>
                <a:schemeClr val="accent1">
                  <a:lumMod val="75000"/>
                </a:schemeClr>
              </a:solidFill>
            </a:endParaRPr>
          </a:p>
          <a:p>
            <a:pPr algn="ctr"/>
            <a:endParaRPr lang="en-US" sz="3200" b="1" dirty="0">
              <a:solidFill>
                <a:schemeClr val="accent1">
                  <a:lumMod val="75000"/>
                </a:schemeClr>
              </a:solidFill>
            </a:endParaRPr>
          </a:p>
          <a:p>
            <a:pPr algn="ctr"/>
            <a:endParaRPr lang="en-US" sz="4000" b="1" dirty="0">
              <a:solidFill>
                <a:schemeClr val="accent1">
                  <a:lumMod val="75000"/>
                </a:schemeClr>
              </a:solidFill>
            </a:endParaRPr>
          </a:p>
        </p:txBody>
      </p:sp>
    </p:spTree>
    <p:extLst>
      <p:ext uri="{BB962C8B-B14F-4D97-AF65-F5344CB8AC3E}">
        <p14:creationId xmlns:p14="http://schemas.microsoft.com/office/powerpoint/2010/main" val="6430563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067" y="423334"/>
            <a:ext cx="11209866" cy="4585871"/>
          </a:xfrm>
          <a:prstGeom prst="rect">
            <a:avLst/>
          </a:prstGeom>
          <a:noFill/>
        </p:spPr>
        <p:txBody>
          <a:bodyPr wrap="square" rtlCol="0">
            <a:spAutoFit/>
          </a:bodyPr>
          <a:lstStyle/>
          <a:p>
            <a:pPr algn="ctr"/>
            <a:r>
              <a:rPr lang="en-US" sz="4000" b="1" dirty="0">
                <a:solidFill>
                  <a:schemeClr val="accent1">
                    <a:lumMod val="75000"/>
                  </a:schemeClr>
                </a:solidFill>
              </a:rPr>
              <a:t>Other Resource Coordination Requirements</a:t>
            </a:r>
          </a:p>
          <a:p>
            <a:pPr algn="ctr"/>
            <a:endParaRPr lang="en-US" sz="3600" dirty="0">
              <a:solidFill>
                <a:schemeClr val="accent1">
                  <a:lumMod val="75000"/>
                </a:schemeClr>
              </a:solidFill>
            </a:endParaRPr>
          </a:p>
          <a:p>
            <a:r>
              <a:rPr lang="en-US" sz="3600" b="1" dirty="0">
                <a:solidFill>
                  <a:schemeClr val="accent1">
                    <a:lumMod val="75000"/>
                  </a:schemeClr>
                </a:solidFill>
              </a:rPr>
              <a:t>Migratory Bird Act</a:t>
            </a:r>
          </a:p>
          <a:p>
            <a:r>
              <a:rPr lang="en-US" sz="3600" b="1" dirty="0">
                <a:solidFill>
                  <a:schemeClr val="accent1">
                    <a:lumMod val="75000"/>
                  </a:schemeClr>
                </a:solidFill>
              </a:rPr>
              <a:t>National Marine Sanctuary Act</a:t>
            </a:r>
          </a:p>
          <a:p>
            <a:r>
              <a:rPr lang="en-US" sz="3600" b="1" dirty="0">
                <a:solidFill>
                  <a:schemeClr val="accent1">
                    <a:lumMod val="75000"/>
                  </a:schemeClr>
                </a:solidFill>
              </a:rPr>
              <a:t>Marine Mammal Protection Act</a:t>
            </a:r>
          </a:p>
          <a:p>
            <a:r>
              <a:rPr lang="en-US" sz="3600" b="1" dirty="0">
                <a:solidFill>
                  <a:schemeClr val="accent1">
                    <a:lumMod val="75000"/>
                  </a:schemeClr>
                </a:solidFill>
              </a:rPr>
              <a:t>Special Managed Areas</a:t>
            </a:r>
          </a:p>
          <a:p>
            <a:r>
              <a:rPr lang="en-US" sz="3600" b="1" dirty="0" err="1">
                <a:solidFill>
                  <a:schemeClr val="accent1">
                    <a:lumMod val="75000"/>
                  </a:schemeClr>
                </a:solidFill>
              </a:rPr>
              <a:t>etc</a:t>
            </a:r>
            <a:endParaRPr lang="en-US" sz="3600" b="1" dirty="0">
              <a:solidFill>
                <a:schemeClr val="accent1">
                  <a:lumMod val="75000"/>
                </a:schemeClr>
              </a:solidFill>
            </a:endParaRPr>
          </a:p>
          <a:p>
            <a:endParaRPr lang="en-US" sz="3600" dirty="0">
              <a:solidFill>
                <a:schemeClr val="accent1">
                  <a:lumMod val="75000"/>
                </a:schemeClr>
              </a:solidFill>
            </a:endParaRPr>
          </a:p>
        </p:txBody>
      </p:sp>
    </p:spTree>
    <p:extLst>
      <p:ext uri="{BB962C8B-B14F-4D97-AF65-F5344CB8AC3E}">
        <p14:creationId xmlns:p14="http://schemas.microsoft.com/office/powerpoint/2010/main" val="3841742980"/>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509" y="311728"/>
            <a:ext cx="11471564" cy="7478970"/>
          </a:xfrm>
          <a:prstGeom prst="rect">
            <a:avLst/>
          </a:prstGeom>
          <a:noFill/>
        </p:spPr>
        <p:txBody>
          <a:bodyPr wrap="square" rtlCol="0">
            <a:spAutoFit/>
          </a:bodyPr>
          <a:lstStyle/>
          <a:p>
            <a:pPr algn="ctr"/>
            <a:r>
              <a:rPr lang="en-US" sz="4000" b="1" dirty="0">
                <a:solidFill>
                  <a:schemeClr val="accent1">
                    <a:lumMod val="75000"/>
                  </a:schemeClr>
                </a:solidFill>
              </a:rPr>
              <a:t>Permitting Considerations</a:t>
            </a:r>
          </a:p>
          <a:p>
            <a:r>
              <a:rPr lang="en-US" sz="3600" b="1" dirty="0">
                <a:solidFill>
                  <a:schemeClr val="accent1">
                    <a:lumMod val="75000"/>
                  </a:schemeClr>
                </a:solidFill>
              </a:rPr>
              <a:t>USACOE-any impacts to navigable waterways, water bottoms, wetlands</a:t>
            </a:r>
          </a:p>
          <a:p>
            <a:endParaRPr lang="en-US" sz="3600" b="1" dirty="0">
              <a:solidFill>
                <a:schemeClr val="accent1">
                  <a:lumMod val="75000"/>
                </a:schemeClr>
              </a:solidFill>
            </a:endParaRPr>
          </a:p>
          <a:p>
            <a:r>
              <a:rPr lang="en-US" sz="3600" b="1" dirty="0">
                <a:solidFill>
                  <a:schemeClr val="accent1">
                    <a:lumMod val="75000"/>
                  </a:schemeClr>
                </a:solidFill>
              </a:rPr>
              <a:t>States-Varies, habitat, wetlands impacts, </a:t>
            </a:r>
            <a:r>
              <a:rPr lang="en-US" sz="3600" b="1" dirty="0" err="1">
                <a:solidFill>
                  <a:schemeClr val="accent1">
                    <a:lumMod val="75000"/>
                  </a:schemeClr>
                </a:solidFill>
              </a:rPr>
              <a:t>etc</a:t>
            </a:r>
            <a:endParaRPr lang="en-US" sz="3600" b="1" dirty="0">
              <a:solidFill>
                <a:schemeClr val="accent1">
                  <a:lumMod val="75000"/>
                </a:schemeClr>
              </a:solidFill>
            </a:endParaRPr>
          </a:p>
          <a:p>
            <a:endParaRPr lang="en-US" sz="3600" b="1" dirty="0">
              <a:solidFill>
                <a:schemeClr val="accent1">
                  <a:lumMod val="75000"/>
                </a:schemeClr>
              </a:solidFill>
            </a:endParaRPr>
          </a:p>
          <a:p>
            <a:r>
              <a:rPr lang="en-US" sz="3600" b="1" dirty="0">
                <a:solidFill>
                  <a:schemeClr val="accent1">
                    <a:lumMod val="75000"/>
                  </a:schemeClr>
                </a:solidFill>
              </a:rPr>
              <a:t>NMS-Impacts to their managed resources/coral, seagrass, wetlands, </a:t>
            </a:r>
            <a:r>
              <a:rPr lang="en-US" sz="3600" b="1" dirty="0" err="1">
                <a:solidFill>
                  <a:schemeClr val="accent1">
                    <a:lumMod val="75000"/>
                  </a:schemeClr>
                </a:solidFill>
              </a:rPr>
              <a:t>etc</a:t>
            </a:r>
            <a:endParaRPr lang="en-US" sz="3600" b="1" dirty="0">
              <a:solidFill>
                <a:schemeClr val="accent1">
                  <a:lumMod val="75000"/>
                </a:schemeClr>
              </a:solidFill>
            </a:endParaRPr>
          </a:p>
          <a:p>
            <a:endParaRPr lang="en-US" sz="3600" b="1" dirty="0">
              <a:solidFill>
                <a:schemeClr val="accent1">
                  <a:lumMod val="75000"/>
                </a:schemeClr>
              </a:solidFill>
            </a:endParaRPr>
          </a:p>
          <a:p>
            <a:r>
              <a:rPr lang="en-US" sz="3600" b="1" dirty="0">
                <a:solidFill>
                  <a:schemeClr val="accent1">
                    <a:lumMod val="75000"/>
                  </a:schemeClr>
                </a:solidFill>
              </a:rPr>
              <a:t>Other Special Managed Areas, sanctuaries, preserves, parks, </a:t>
            </a:r>
            <a:r>
              <a:rPr lang="en-US" sz="3600" b="1" dirty="0" err="1">
                <a:solidFill>
                  <a:schemeClr val="accent1">
                    <a:lumMod val="75000"/>
                  </a:schemeClr>
                </a:solidFill>
              </a:rPr>
              <a:t>etc</a:t>
            </a:r>
            <a:endParaRPr lang="en-US" sz="3600" b="1" dirty="0">
              <a:solidFill>
                <a:schemeClr val="accent1">
                  <a:lumMod val="75000"/>
                </a:schemeClr>
              </a:solidFill>
            </a:endParaRPr>
          </a:p>
          <a:p>
            <a:endParaRPr lang="en-US" sz="4000" b="1" dirty="0">
              <a:solidFill>
                <a:schemeClr val="accent1">
                  <a:lumMod val="75000"/>
                </a:schemeClr>
              </a:solidFill>
            </a:endParaRPr>
          </a:p>
          <a:p>
            <a:endParaRPr lang="en-US" sz="4000" b="1" dirty="0">
              <a:solidFill>
                <a:schemeClr val="accent1">
                  <a:lumMod val="75000"/>
                </a:schemeClr>
              </a:solidFill>
            </a:endParaRPr>
          </a:p>
        </p:txBody>
      </p:sp>
    </p:spTree>
    <p:extLst>
      <p:ext uri="{BB962C8B-B14F-4D97-AF65-F5344CB8AC3E}">
        <p14:creationId xmlns:p14="http://schemas.microsoft.com/office/powerpoint/2010/main" val="351482389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1509" y="0"/>
            <a:ext cx="5025652" cy="923330"/>
          </a:xfrm>
          <a:prstGeom prst="rect">
            <a:avLst/>
          </a:prstGeom>
          <a:noFill/>
        </p:spPr>
        <p:txBody>
          <a:bodyPr wrap="square" rtlCol="0">
            <a:spAutoFit/>
          </a:bodyPr>
          <a:lstStyle/>
          <a:p>
            <a:pPr algn="ctr"/>
            <a:r>
              <a:rPr lang="en-US" sz="5400" b="1" dirty="0">
                <a:solidFill>
                  <a:schemeClr val="accent1">
                    <a:lumMod val="50000"/>
                  </a:schemeClr>
                </a:solidFill>
              </a:rPr>
              <a:t>WHY</a:t>
            </a:r>
            <a:r>
              <a:rPr lang="en-US" sz="4000" b="1" dirty="0">
                <a:solidFill>
                  <a:schemeClr val="accent1">
                    <a:lumMod val="50000"/>
                  </a:schemeClr>
                </a:solidFill>
              </a:rPr>
              <a:t>?</a:t>
            </a:r>
          </a:p>
        </p:txBody>
      </p:sp>
      <p:sp>
        <p:nvSpPr>
          <p:cNvPr id="3" name="TextBox 2"/>
          <p:cNvSpPr txBox="1"/>
          <p:nvPr/>
        </p:nvSpPr>
        <p:spPr>
          <a:xfrm>
            <a:off x="1471962" y="2341598"/>
            <a:ext cx="9077092" cy="1754326"/>
          </a:xfrm>
          <a:prstGeom prst="rect">
            <a:avLst/>
          </a:prstGeom>
          <a:noFill/>
        </p:spPr>
        <p:txBody>
          <a:bodyPr wrap="square" rtlCol="0">
            <a:spAutoFit/>
          </a:bodyPr>
          <a:lstStyle/>
          <a:p>
            <a:pPr algn="ctr"/>
            <a:r>
              <a:rPr lang="en-US" sz="5400" b="1" i="1" dirty="0">
                <a:solidFill>
                  <a:schemeClr val="accent1">
                    <a:lumMod val="50000"/>
                  </a:schemeClr>
                </a:solidFill>
              </a:rPr>
              <a:t>1. ITS </a:t>
            </a:r>
            <a:r>
              <a:rPr lang="en-US" sz="5400" b="1" dirty="0">
                <a:solidFill>
                  <a:schemeClr val="accent1">
                    <a:lumMod val="50000"/>
                  </a:schemeClr>
                </a:solidFill>
              </a:rPr>
              <a:t>MANDATED</a:t>
            </a:r>
            <a:r>
              <a:rPr lang="en-US" sz="5400" b="1" i="1" dirty="0">
                <a:solidFill>
                  <a:schemeClr val="accent1">
                    <a:lumMod val="50000"/>
                  </a:schemeClr>
                </a:solidFill>
              </a:rPr>
              <a:t> by FEDERAL REGULATION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713" y="1081959"/>
            <a:ext cx="2138457" cy="1259639"/>
          </a:xfrm>
          <a:prstGeom prst="rect">
            <a:avLst/>
          </a:prstGeom>
        </p:spPr>
      </p:pic>
      <p:sp>
        <p:nvSpPr>
          <p:cNvPr id="5" name="AutoShape 2" descr="Image result for judge gable"/>
          <p:cNvSpPr>
            <a:spLocks noChangeAspect="1" noChangeArrowheads="1"/>
          </p:cNvSpPr>
          <p:nvPr/>
        </p:nvSpPr>
        <p:spPr bwMode="auto">
          <a:xfrm>
            <a:off x="155574" y="-144463"/>
            <a:ext cx="3422911" cy="34229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judge gable"/>
          <p:cNvSpPr>
            <a:spLocks noChangeAspect="1" noChangeArrowheads="1"/>
          </p:cNvSpPr>
          <p:nvPr/>
        </p:nvSpPr>
        <p:spPr bwMode="auto">
          <a:xfrm flipV="1">
            <a:off x="7190170" y="3902927"/>
            <a:ext cx="3358884" cy="46887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judge g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761" y="4003972"/>
            <a:ext cx="3417293" cy="227677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25" y="3465526"/>
            <a:ext cx="2687560" cy="2815218"/>
          </a:xfrm>
          <a:prstGeom prst="rect">
            <a:avLst/>
          </a:prstGeom>
        </p:spPr>
      </p:pic>
    </p:spTree>
    <p:extLst>
      <p:ext uri="{BB962C8B-B14F-4D97-AF65-F5344CB8AC3E}">
        <p14:creationId xmlns:p14="http://schemas.microsoft.com/office/powerpoint/2010/main" val="3876305257"/>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885" y="589936"/>
            <a:ext cx="10323870" cy="707886"/>
          </a:xfrm>
          <a:prstGeom prst="rect">
            <a:avLst/>
          </a:prstGeom>
          <a:noFill/>
        </p:spPr>
        <p:txBody>
          <a:bodyPr wrap="square" rtlCol="0">
            <a:spAutoFit/>
          </a:bodyPr>
          <a:lstStyle/>
          <a:p>
            <a:pPr algn="ctr"/>
            <a:r>
              <a:rPr lang="en-US" sz="4000" b="1" dirty="0">
                <a:solidFill>
                  <a:schemeClr val="accent1">
                    <a:lumMod val="75000"/>
                  </a:schemeClr>
                </a:solidFill>
              </a:rPr>
              <a:t>CLOSEOUT  PROCEDURES</a:t>
            </a:r>
          </a:p>
        </p:txBody>
      </p:sp>
      <p:sp>
        <p:nvSpPr>
          <p:cNvPr id="3" name="TextBox 2"/>
          <p:cNvSpPr txBox="1"/>
          <p:nvPr/>
        </p:nvSpPr>
        <p:spPr>
          <a:xfrm>
            <a:off x="383458" y="1946787"/>
            <a:ext cx="11415252" cy="3970318"/>
          </a:xfrm>
          <a:prstGeom prst="rect">
            <a:avLst/>
          </a:prstGeom>
          <a:noFill/>
        </p:spPr>
        <p:txBody>
          <a:bodyPr wrap="square" rtlCol="0">
            <a:spAutoFit/>
          </a:bodyPr>
          <a:lstStyle/>
          <a:p>
            <a:r>
              <a:rPr lang="en-US" sz="2800" b="1" dirty="0">
                <a:solidFill>
                  <a:schemeClr val="accent1">
                    <a:lumMod val="75000"/>
                  </a:schemeClr>
                </a:solidFill>
              </a:rPr>
              <a:t>As a conclusion to the consultation process, the FOSC is providing notification that the response was completed in accordance with the emergency consultations (use (a) or (b)).  </a:t>
            </a:r>
          </a:p>
          <a:p>
            <a:pPr lvl="0"/>
            <a:r>
              <a:rPr lang="en-US" sz="2800" b="1" dirty="0">
                <a:solidFill>
                  <a:schemeClr val="accent1">
                    <a:lumMod val="75000"/>
                  </a:schemeClr>
                </a:solidFill>
              </a:rPr>
              <a:t>There were no response associated incidents resulting in a take of protected species or reportable impacts to critical habitat requiring a formal consultation.  </a:t>
            </a:r>
          </a:p>
          <a:p>
            <a:pPr lvl="0"/>
            <a:r>
              <a:rPr lang="en-US" sz="2800" b="1" dirty="0">
                <a:solidFill>
                  <a:schemeClr val="accent1">
                    <a:lumMod val="75000"/>
                  </a:schemeClr>
                </a:solidFill>
              </a:rPr>
              <a:t>The following removal operation(s) resulted in an incident requiring a formal consultation as indicated in the branch specific “Operational Activity Transition Memorandum”  and as described below:  </a:t>
            </a:r>
          </a:p>
        </p:txBody>
      </p:sp>
    </p:spTree>
    <p:extLst>
      <p:ext uri="{BB962C8B-B14F-4D97-AF65-F5344CB8AC3E}">
        <p14:creationId xmlns:p14="http://schemas.microsoft.com/office/powerpoint/2010/main" val="3659201238"/>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27" y="477982"/>
            <a:ext cx="11533909" cy="6247864"/>
          </a:xfrm>
          <a:prstGeom prst="rect">
            <a:avLst/>
          </a:prstGeom>
          <a:noFill/>
        </p:spPr>
        <p:txBody>
          <a:bodyPr wrap="square" rtlCol="0">
            <a:spAutoFit/>
          </a:bodyPr>
          <a:lstStyle/>
          <a:p>
            <a:r>
              <a:rPr lang="en-US" sz="5400" b="1" dirty="0">
                <a:solidFill>
                  <a:schemeClr val="accent1">
                    <a:lumMod val="50000"/>
                  </a:schemeClr>
                </a:solidFill>
              </a:rPr>
              <a:t>For More In Depth Reading on the Subject of Consultations:</a:t>
            </a:r>
          </a:p>
          <a:p>
            <a:r>
              <a:rPr lang="en-US" sz="4400" u="sng" dirty="0">
                <a:solidFill>
                  <a:srgbClr val="C00000"/>
                </a:solidFill>
              </a:rPr>
              <a:t>Addressing the Uncertainty and Requirements for Oil Spill Response Consultations</a:t>
            </a:r>
          </a:p>
          <a:p>
            <a:r>
              <a:rPr lang="en-US" sz="4400" dirty="0">
                <a:solidFill>
                  <a:schemeClr val="tx2">
                    <a:lumMod val="50000"/>
                  </a:schemeClr>
                </a:solidFill>
              </a:rPr>
              <a:t>A comprehensive paper presented at IOSC 2014</a:t>
            </a:r>
          </a:p>
          <a:p>
            <a:r>
              <a:rPr lang="en-US" sz="4400" dirty="0">
                <a:solidFill>
                  <a:schemeClr val="tx2">
                    <a:lumMod val="50000"/>
                  </a:schemeClr>
                </a:solidFill>
              </a:rPr>
              <a:t>By Benggio et al</a:t>
            </a:r>
          </a:p>
          <a:p>
            <a:r>
              <a:rPr lang="en-US" sz="4400" dirty="0">
                <a:hlinkClick r:id="rId2"/>
              </a:rPr>
              <a:t>https://ioscproceedings.org/doi/abs/10.7901/2169-3358-2014.1.1881</a:t>
            </a:r>
            <a:endParaRPr lang="en-US" sz="4400" dirty="0">
              <a:solidFill>
                <a:schemeClr val="tx2">
                  <a:lumMod val="50000"/>
                </a:schemeClr>
              </a:solidFill>
            </a:endParaRPr>
          </a:p>
          <a:p>
            <a:endParaRPr lang="en-US" sz="2800" b="1" dirty="0">
              <a:solidFill>
                <a:schemeClr val="tx2">
                  <a:lumMod val="50000"/>
                </a:schemeClr>
              </a:solidFill>
            </a:endParaRPr>
          </a:p>
        </p:txBody>
      </p:sp>
    </p:spTree>
    <p:extLst>
      <p:ext uri="{BB962C8B-B14F-4D97-AF65-F5344CB8AC3E}">
        <p14:creationId xmlns:p14="http://schemas.microsoft.com/office/powerpoint/2010/main" val="1687300850"/>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471" y="560439"/>
            <a:ext cx="11592232" cy="830997"/>
          </a:xfrm>
          <a:prstGeom prst="rect">
            <a:avLst/>
          </a:prstGeom>
          <a:noFill/>
        </p:spPr>
        <p:txBody>
          <a:bodyPr wrap="square" rtlCol="0">
            <a:spAutoFit/>
          </a:bodyPr>
          <a:lstStyle/>
          <a:p>
            <a:pPr algn="ctr"/>
            <a:r>
              <a:rPr lang="en-US" sz="4800" b="1" dirty="0">
                <a:solidFill>
                  <a:schemeClr val="accent1">
                    <a:lumMod val="75000"/>
                  </a:schemeClr>
                </a:solidFill>
              </a:rPr>
              <a:t>QUESTIONS</a:t>
            </a:r>
            <a:r>
              <a:rPr lang="en-US" sz="4800" b="1" dirty="0"/>
              <a:t>?</a:t>
            </a:r>
          </a:p>
        </p:txBody>
      </p:sp>
      <p:pic>
        <p:nvPicPr>
          <p:cNvPr id="4" name="Picture 3"/>
          <p:cNvPicPr>
            <a:picLocks noChangeAspect="1"/>
          </p:cNvPicPr>
          <p:nvPr/>
        </p:nvPicPr>
        <p:blipFill>
          <a:blip r:embed="rId2"/>
          <a:stretch>
            <a:fillRect/>
          </a:stretch>
        </p:blipFill>
        <p:spPr>
          <a:xfrm>
            <a:off x="1991098" y="1391436"/>
            <a:ext cx="8140977" cy="4715318"/>
          </a:xfrm>
          <a:prstGeom prst="rect">
            <a:avLst/>
          </a:prstGeom>
        </p:spPr>
      </p:pic>
    </p:spTree>
    <p:extLst>
      <p:ext uri="{BB962C8B-B14F-4D97-AF65-F5344CB8AC3E}">
        <p14:creationId xmlns:p14="http://schemas.microsoft.com/office/powerpoint/2010/main" val="106107603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2438400" y="228600"/>
            <a:ext cx="6858000" cy="1143000"/>
          </a:xfrm>
        </p:spPr>
        <p:txBody>
          <a:bodyPr/>
          <a:lstStyle/>
          <a:p>
            <a:r>
              <a:rPr lang="en-US" altLang="en-US" b="1">
                <a:ea typeface="ＭＳ Ｐゴシック" panose="020B0600070205080204" pitchFamily="34" charset="-128"/>
              </a:rPr>
              <a:t>What are Consultations?</a:t>
            </a:r>
          </a:p>
        </p:txBody>
      </p:sp>
      <p:sp>
        <p:nvSpPr>
          <p:cNvPr id="5122" name="Content Placeholder 2"/>
          <p:cNvSpPr>
            <a:spLocks noGrp="1"/>
          </p:cNvSpPr>
          <p:nvPr>
            <p:ph idx="1"/>
          </p:nvPr>
        </p:nvSpPr>
        <p:spPr>
          <a:xfrm>
            <a:off x="2209800" y="1676400"/>
            <a:ext cx="7772400" cy="3657600"/>
          </a:xfrm>
        </p:spPr>
        <p:txBody>
          <a:bodyPr/>
          <a:lstStyle/>
          <a:p>
            <a:r>
              <a:rPr lang="en-US" altLang="en-US">
                <a:solidFill>
                  <a:schemeClr val="tx1"/>
                </a:solidFill>
                <a:ea typeface="ＭＳ Ｐゴシック" panose="020B0600070205080204" pitchFamily="34" charset="-128"/>
              </a:rPr>
              <a:t>A discussion with a resource agency about how to carry out various activities with minimal adverse effects on the trust resources of that agency</a:t>
            </a:r>
          </a:p>
          <a:p>
            <a:r>
              <a:rPr lang="en-US" altLang="en-US">
                <a:solidFill>
                  <a:schemeClr val="tx1"/>
                </a:solidFill>
                <a:ea typeface="ＭＳ Ｐゴシック" panose="020B0600070205080204" pitchFamily="34" charset="-128"/>
              </a:rPr>
              <a:t>Legally mandated under certain statutes, such as the Endangered Species Act (ESA) and the National Historical Preservation Act (NHPA)</a:t>
            </a:r>
          </a:p>
        </p:txBody>
      </p:sp>
      <p:sp>
        <p:nvSpPr>
          <p:cNvPr id="5123" name="TextBox 1"/>
          <p:cNvSpPr txBox="1">
            <a:spLocks noChangeArrowheads="1"/>
          </p:cNvSpPr>
          <p:nvPr/>
        </p:nvSpPr>
        <p:spPr bwMode="auto">
          <a:xfrm>
            <a:off x="3886200" y="5299076"/>
            <a:ext cx="3688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2400" i="1">
                <a:solidFill>
                  <a:schemeClr val="tx1"/>
                </a:solidFill>
                <a:latin typeface="Times New Roman" panose="02020603050405020304" pitchFamily="18" charset="0"/>
              </a:rPr>
              <a:t>Do no more harm than good</a:t>
            </a:r>
          </a:p>
        </p:txBody>
      </p:sp>
    </p:spTree>
    <p:extLst>
      <p:ext uri="{BB962C8B-B14F-4D97-AF65-F5344CB8AC3E}">
        <p14:creationId xmlns:p14="http://schemas.microsoft.com/office/powerpoint/2010/main" val="60477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2209800" y="457200"/>
            <a:ext cx="7772400" cy="1143000"/>
          </a:xfrm>
        </p:spPr>
        <p:txBody>
          <a:bodyPr>
            <a:normAutofit fontScale="90000"/>
          </a:bodyPr>
          <a:lstStyle/>
          <a:p>
            <a:r>
              <a:rPr lang="en-US" altLang="en-US" b="1">
                <a:ea typeface="ＭＳ Ｐゴシック" panose="020B0600070205080204" pitchFamily="34" charset="-128"/>
              </a:rPr>
              <a:t>How do the Consultations Affect SCAT Activities?</a:t>
            </a:r>
          </a:p>
        </p:txBody>
      </p:sp>
      <p:sp>
        <p:nvSpPr>
          <p:cNvPr id="7170" name="Content Placeholder 2"/>
          <p:cNvSpPr>
            <a:spLocks noGrp="1"/>
          </p:cNvSpPr>
          <p:nvPr>
            <p:ph idx="1"/>
          </p:nvPr>
        </p:nvSpPr>
        <p:spPr>
          <a:xfrm>
            <a:off x="2209800" y="1828800"/>
            <a:ext cx="7772400" cy="3657600"/>
          </a:xfrm>
        </p:spPr>
        <p:txBody>
          <a:bodyPr/>
          <a:lstStyle/>
          <a:p>
            <a:r>
              <a:rPr lang="en-US" altLang="en-US">
                <a:solidFill>
                  <a:schemeClr val="tx1"/>
                </a:solidFill>
                <a:ea typeface="ＭＳ Ｐゴシック" panose="020B0600070205080204" pitchFamily="34" charset="-128"/>
              </a:rPr>
              <a:t>Usually result in one or more guidelines, known as Best Management Practices (BMPs), which affect how SCAT activities are conducted</a:t>
            </a:r>
          </a:p>
          <a:p>
            <a:r>
              <a:rPr lang="en-US" altLang="en-US">
                <a:solidFill>
                  <a:schemeClr val="tx1"/>
                </a:solidFill>
                <a:ea typeface="ＭＳ Ｐゴシック" panose="020B0600070205080204" pitchFamily="34" charset="-128"/>
              </a:rPr>
              <a:t>May drive selection of cleanup endpoints, or methods of achieving them</a:t>
            </a:r>
          </a:p>
          <a:p>
            <a:r>
              <a:rPr lang="en-US" altLang="en-US">
                <a:solidFill>
                  <a:schemeClr val="tx1"/>
                </a:solidFill>
                <a:ea typeface="ＭＳ Ｐゴシック" panose="020B0600070205080204" pitchFamily="34" charset="-128"/>
              </a:rPr>
              <a:t>Potential addition of a resource specialist to the SCAT team</a:t>
            </a:r>
          </a:p>
        </p:txBody>
      </p:sp>
      <p:sp>
        <p:nvSpPr>
          <p:cNvPr id="7171"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BF2FA55E-0C10-4754-850E-71D2E76285E1}" type="slidenum">
              <a:rPr lang="en-US" altLang="en-US" sz="2400">
                <a:solidFill>
                  <a:schemeClr val="tx1"/>
                </a:solidFill>
                <a:latin typeface="Times New Roman" panose="02020603050405020304" pitchFamily="18" charset="0"/>
              </a:rPr>
              <a:pPr eaLnBrk="1" hangingPunct="1">
                <a:spcBef>
                  <a:spcPct val="0"/>
                </a:spcBef>
                <a:buClrTx/>
                <a:buFontTx/>
                <a:buNone/>
              </a:pPr>
              <a:t>7</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8438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133600" y="228600"/>
            <a:ext cx="7772400" cy="1143000"/>
          </a:xfrm>
        </p:spPr>
        <p:txBody>
          <a:bodyPr/>
          <a:lstStyle/>
          <a:p>
            <a:r>
              <a:rPr lang="en-US" altLang="en-US" b="1">
                <a:ea typeface="ＭＳ Ｐゴシック" panose="020B0600070205080204" pitchFamily="34" charset="-128"/>
              </a:rPr>
              <a:t>Endangered Species Act (ESA)</a:t>
            </a:r>
          </a:p>
        </p:txBody>
      </p:sp>
      <p:sp>
        <p:nvSpPr>
          <p:cNvPr id="8194" name="Content Placeholder 2"/>
          <p:cNvSpPr>
            <a:spLocks noGrp="1"/>
          </p:cNvSpPr>
          <p:nvPr>
            <p:ph idx="1"/>
          </p:nvPr>
        </p:nvSpPr>
        <p:spPr>
          <a:xfrm>
            <a:off x="2133600" y="1447800"/>
            <a:ext cx="7772400" cy="3886200"/>
          </a:xfrm>
        </p:spPr>
        <p:txBody>
          <a:bodyPr/>
          <a:lstStyle/>
          <a:p>
            <a:r>
              <a:rPr lang="en-US" altLang="en-US">
                <a:solidFill>
                  <a:schemeClr val="tx1"/>
                </a:solidFill>
                <a:ea typeface="ＭＳ Ｐゴシック" panose="020B0600070205080204" pitchFamily="34" charset="-128"/>
              </a:rPr>
              <a:t>Administered by U.S. Fish and Wildlife Service (USFWS) and National Marine Fisheries Service (NMFS)</a:t>
            </a:r>
          </a:p>
          <a:p>
            <a:r>
              <a:rPr lang="en-US" altLang="en-US">
                <a:solidFill>
                  <a:schemeClr val="tx1"/>
                </a:solidFill>
                <a:ea typeface="ＭＳ Ｐゴシック" panose="020B0600070205080204" pitchFamily="34" charset="-128"/>
              </a:rPr>
              <a:t>Consultation is required by Section 7</a:t>
            </a:r>
          </a:p>
          <a:p>
            <a:r>
              <a:rPr lang="en-US" altLang="en-US">
                <a:solidFill>
                  <a:schemeClr val="tx1"/>
                </a:solidFill>
                <a:ea typeface="ＭＳ Ｐゴシック" panose="020B0600070205080204" pitchFamily="34" charset="-128"/>
              </a:rPr>
              <a:t>“Take” is prohibited by Section 9</a:t>
            </a:r>
          </a:p>
          <a:p>
            <a:r>
              <a:rPr lang="en-US" altLang="en-US">
                <a:solidFill>
                  <a:schemeClr val="tx1"/>
                </a:solidFill>
                <a:ea typeface="ＭＳ Ｐゴシック" panose="020B0600070205080204" pitchFamily="34" charset="-128"/>
              </a:rPr>
              <a:t>During response, FOSC conducts an emergency consultation, in accordance with the Memorandum of Agreement (MOA)</a:t>
            </a:r>
          </a:p>
        </p:txBody>
      </p:sp>
      <p:sp>
        <p:nvSpPr>
          <p:cNvPr id="8195"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C55A9633-CD34-447D-8E2D-3838CD1AB93B}" type="slidenum">
              <a:rPr lang="en-US" altLang="en-US" sz="2400">
                <a:solidFill>
                  <a:schemeClr val="tx1"/>
                </a:solidFill>
                <a:latin typeface="Times New Roman" panose="02020603050405020304" pitchFamily="18" charset="0"/>
              </a:rPr>
              <a:pPr eaLnBrk="1" hangingPunct="1">
                <a:spcBef>
                  <a:spcPct val="0"/>
                </a:spcBef>
                <a:buClrTx/>
                <a:buFontTx/>
                <a:buNone/>
              </a:pPr>
              <a:t>8</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6636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2133600" y="228600"/>
            <a:ext cx="7772400" cy="1143000"/>
          </a:xfrm>
        </p:spPr>
        <p:txBody>
          <a:bodyPr/>
          <a:lstStyle/>
          <a:p>
            <a:r>
              <a:rPr lang="en-US" altLang="en-US" b="1">
                <a:ea typeface="ＭＳ Ｐゴシック" panose="020B0600070205080204" pitchFamily="34" charset="-128"/>
              </a:rPr>
              <a:t>What is Take?</a:t>
            </a:r>
          </a:p>
        </p:txBody>
      </p:sp>
      <p:sp>
        <p:nvSpPr>
          <p:cNvPr id="9218" name="Content Placeholder 2"/>
          <p:cNvSpPr>
            <a:spLocks noGrp="1"/>
          </p:cNvSpPr>
          <p:nvPr>
            <p:ph idx="1"/>
          </p:nvPr>
        </p:nvSpPr>
        <p:spPr>
          <a:xfrm>
            <a:off x="2138363" y="1384300"/>
            <a:ext cx="7772400" cy="4102100"/>
          </a:xfrm>
        </p:spPr>
        <p:txBody>
          <a:bodyPr/>
          <a:lstStyle/>
          <a:p>
            <a:r>
              <a:rPr lang="en-US" altLang="en-US">
                <a:solidFill>
                  <a:schemeClr val="tx1"/>
                </a:solidFill>
                <a:ea typeface="ＭＳ Ｐゴシック" panose="020B0600070205080204" pitchFamily="34" charset="-128"/>
              </a:rPr>
              <a:t>To harass, harm, pursue, hunt, shoot, wound, kill, trap, capture, or collect, or to attempt to engage in any such conduct</a:t>
            </a:r>
          </a:p>
          <a:p>
            <a:r>
              <a:rPr lang="en-US" altLang="en-US">
                <a:solidFill>
                  <a:schemeClr val="tx1"/>
                </a:solidFill>
                <a:ea typeface="ＭＳ Ｐゴシック" panose="020B0600070205080204" pitchFamily="34" charset="-128"/>
              </a:rPr>
              <a:t>By regulation, harm includes activities which significantly impair essential behavioral patterns, including breeding, feeding, or sheltering.</a:t>
            </a:r>
          </a:p>
          <a:p>
            <a:r>
              <a:rPr lang="en-US" altLang="en-US">
                <a:solidFill>
                  <a:schemeClr val="tx1"/>
                </a:solidFill>
                <a:ea typeface="ＭＳ Ｐゴシック" panose="020B0600070205080204" pitchFamily="34" charset="-128"/>
              </a:rPr>
              <a:t>Also cannot destroy or adversely modify designated critical habitat</a:t>
            </a:r>
          </a:p>
        </p:txBody>
      </p:sp>
      <p:sp>
        <p:nvSpPr>
          <p:cNvPr id="9219" name="Slide Number Placeholder 3"/>
          <p:cNvSpPr>
            <a:spLocks noGrp="1"/>
          </p:cNvSpPr>
          <p:nvPr>
            <p:ph type="sldNum" sz="quarter" idx="4294967295"/>
          </p:nvPr>
        </p:nvSpPr>
        <p:spPr bwMode="auto">
          <a:xfrm>
            <a:off x="86106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Char char="•"/>
              <a:defRPr sz="28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99CC"/>
              </a:buClr>
              <a:buChar char="–"/>
              <a:defRPr sz="24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3399"/>
              </a:buClr>
              <a:buChar char="•"/>
              <a:defRPr sz="2000">
                <a:solidFill>
                  <a:srgbClr val="00339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fld id="{301D9796-FADA-4C32-A116-E9F0CC7E20AF}" type="slidenum">
              <a:rPr lang="en-US" altLang="en-US" sz="2400">
                <a:solidFill>
                  <a:schemeClr val="tx1"/>
                </a:solidFill>
                <a:latin typeface="Times New Roman" panose="02020603050405020304" pitchFamily="18" charset="0"/>
              </a:rPr>
              <a:pPr eaLnBrk="1" hangingPunct="1">
                <a:spcBef>
                  <a:spcPct val="0"/>
                </a:spcBef>
                <a:buClrTx/>
                <a:buFontTx/>
                <a:buNone/>
              </a:pPr>
              <a:t>9</a:t>
            </a:fld>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12453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E852A1ECB45B469D04F890888847FA" ma:contentTypeVersion="12" ma:contentTypeDescription="Create a new document." ma:contentTypeScope="" ma:versionID="702612401fb650b01a317dfe228963a6">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33088c3f-8af3-4e26-9eb0-3e53b561538d" targetNamespace="http://schemas.microsoft.com/office/2006/metadata/properties" ma:root="true" ma:fieldsID="03aa72180234dca3cfe9b23197e59675" ns1:_="" ns2:_="" ns3:_="" ns4:_="" ns5:_="">
    <xsd:import namespace="http://schemas.microsoft.com/sharepoint/v3"/>
    <xsd:import namespace="4ffa91fb-a0ff-4ac5-b2db-65c790d184a4"/>
    <xsd:import namespace="http://schemas.microsoft.com/sharepoint.v3"/>
    <xsd:import namespace="http://schemas.microsoft.com/sharepoint/v3/fields"/>
    <xsd:import namespace="33088c3f-8af3-4e26-9eb0-3e53b561538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LengthInSeconds"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4f92fb2-5db2-48ca-88ec-1a25982afe05}" ma:internalName="TaxCatchAllLabel" ma:readOnly="true" ma:showField="CatchAllDataLabel" ma:web="087bbdee-2326-49a7-a923-f0f8b16b6c21">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4f92fb2-5db2-48ca-88ec-1a25982afe05}" ma:internalName="TaxCatchAll" ma:showField="CatchAllData" ma:web="087bbdee-2326-49a7-a923-f0f8b16b6c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088c3f-8af3-4e26-9eb0-3e53b561538d"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MediaServiceDateTaken" ma:index="3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2023-10-11T15:31:39+00:00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lcf76f155ced4ddcb4097134ff3c332f xmlns="33088c3f-8af3-4e26-9eb0-3e53b56153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07B036-C358-4684-8DB1-54DB269C18B3}"/>
</file>

<file path=customXml/itemProps2.xml><?xml version="1.0" encoding="utf-8"?>
<ds:datastoreItem xmlns:ds="http://schemas.openxmlformats.org/officeDocument/2006/customXml" ds:itemID="{34254A33-C1EF-463D-9BC5-A346C03A32BB}"/>
</file>

<file path=customXml/itemProps3.xml><?xml version="1.0" encoding="utf-8"?>
<ds:datastoreItem xmlns:ds="http://schemas.openxmlformats.org/officeDocument/2006/customXml" ds:itemID="{FA58602D-D735-459A-BBB7-BDE3362371A6}"/>
</file>

<file path=customXml/itemProps4.xml><?xml version="1.0" encoding="utf-8"?>
<ds:datastoreItem xmlns:ds="http://schemas.openxmlformats.org/officeDocument/2006/customXml" ds:itemID="{1EB1E9E5-9C6B-4A07-9D3F-8E3C5457510B}"/>
</file>

<file path=docProps/app.xml><?xml version="1.0" encoding="utf-8"?>
<Properties xmlns="http://schemas.openxmlformats.org/officeDocument/2006/extended-properties" xmlns:vt="http://schemas.openxmlformats.org/officeDocument/2006/docPropsVTypes">
  <TotalTime>458</TotalTime>
  <Words>3216</Words>
  <Application>Microsoft Macintosh PowerPoint</Application>
  <PresentationFormat>Widescreen</PresentationFormat>
  <Paragraphs>325</Paragraphs>
  <Slides>52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What are Consultations?</vt:lpstr>
      <vt:lpstr>How do the Consultations Affect SCAT Activities?</vt:lpstr>
      <vt:lpstr>Endangered Species Act (ESA)</vt:lpstr>
      <vt:lpstr>What is Take?</vt:lpstr>
      <vt:lpstr>PowerPoint Presentation</vt:lpstr>
      <vt:lpstr>Typical BMPs to Address  Listed Species Concerns for  SCAT Activities</vt:lpstr>
      <vt:lpstr>Partial Best Management Practices </vt:lpstr>
      <vt:lpstr>PowerPoint Presentation</vt:lpstr>
      <vt:lpstr>PowerPoint Presentation</vt:lpstr>
      <vt:lpstr>PowerPoint Presentation</vt:lpstr>
      <vt:lpstr>PowerPoint Presentation</vt:lpstr>
      <vt:lpstr>PowerPoint Presentation</vt:lpstr>
      <vt:lpstr>PowerPoint Presentation</vt:lpstr>
      <vt:lpstr>Listed Species in the Mid Atlantic On the Beach</vt:lpstr>
      <vt:lpstr>PowerPoint Presentation</vt:lpstr>
      <vt:lpstr>Listed Species in the Mid Atlantic In Wetlands</vt:lpstr>
      <vt:lpstr>Listed Species in the Mid Atlantic In the Water</vt:lpstr>
      <vt:lpstr>Other “Critter” Statutes</vt:lpstr>
      <vt:lpstr>PowerPoint Presentation</vt:lpstr>
      <vt:lpstr>PowerPoint Presentation</vt:lpstr>
      <vt:lpstr>National Historical Preservation Act (NHPA)</vt:lpstr>
      <vt:lpstr>Important Notes</vt:lpstr>
      <vt:lpstr>PowerPoint Presentation</vt:lpstr>
      <vt:lpstr>What NHPA Covers</vt:lpstr>
      <vt:lpstr>PowerPoint Presentation</vt:lpstr>
      <vt:lpstr>Pre-Contact Sites</vt:lpstr>
      <vt:lpstr>PowerPoint Presentation</vt:lpstr>
      <vt:lpstr>Typical Section 106 Recommendations</vt:lpstr>
      <vt:lpstr>Typical BMPs to Address  Historical &amp; Cultural Concerns for  SCAT Activities</vt:lpstr>
      <vt:lpstr>Tribal Consultations</vt:lpstr>
      <vt:lpstr>Authorities</vt:lpstr>
      <vt:lpstr>Take Home Messages</vt:lpstr>
      <vt:lpstr>PowerPoint Presentation</vt:lpstr>
      <vt:lpstr>PowerPoint Presentation</vt:lpstr>
      <vt:lpstr>PowerPoint Presentation</vt:lpstr>
      <vt:lpstr>PowerPoint Presentation</vt:lpstr>
      <vt:lpstr>PowerPoint Presentation</vt:lpstr>
      <vt:lpstr>Who does the Consultations?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Benggio</dc:creator>
  <cp:lastModifiedBy>Bradford benggio</cp:lastModifiedBy>
  <cp:revision>60</cp:revision>
  <dcterms:created xsi:type="dcterms:W3CDTF">2019-04-06T10:47:22Z</dcterms:created>
  <dcterms:modified xsi:type="dcterms:W3CDTF">2023-10-11T15:13:47Z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0x010100C5E852A1ECB45B469D04F890888847FA</vt:lpwstr>
  </property>
  <property fmtid="{D5CDD505-2E9C-101B-9397-08002B2CF9AE}" pid="3" name="TaxKeyword">
    <vt:lpwstr/>
  </property>
</Properties>
</file>