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45.xml" ContentType="application/vnd.openxmlformats-officedocument.presentationml.slide+xml"/>
  <Override PartName="/ppt/diagrams/data1.xml" ContentType="application/vnd.openxmlformats-officedocument.drawingml.diagramData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slides/slide4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authors.xml" ContentType="application/vnd.ms-powerpoint.author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434" r:id="rId5"/>
    <p:sldId id="411" r:id="rId6"/>
    <p:sldId id="432" r:id="rId7"/>
    <p:sldId id="415" r:id="rId8"/>
    <p:sldId id="435" r:id="rId9"/>
    <p:sldId id="467" r:id="rId10"/>
    <p:sldId id="487" r:id="rId11"/>
    <p:sldId id="533" r:id="rId12"/>
    <p:sldId id="470" r:id="rId13"/>
    <p:sldId id="472" r:id="rId14"/>
    <p:sldId id="509" r:id="rId15"/>
    <p:sldId id="537" r:id="rId16"/>
    <p:sldId id="539" r:id="rId17"/>
    <p:sldId id="540" r:id="rId18"/>
    <p:sldId id="488" r:id="rId19"/>
    <p:sldId id="491" r:id="rId20"/>
    <p:sldId id="489" r:id="rId21"/>
    <p:sldId id="510" r:id="rId22"/>
    <p:sldId id="473" r:id="rId23"/>
    <p:sldId id="474" r:id="rId24"/>
    <p:sldId id="542" r:id="rId25"/>
    <p:sldId id="543" r:id="rId26"/>
    <p:sldId id="547" r:id="rId27"/>
    <p:sldId id="550" r:id="rId28"/>
    <p:sldId id="549" r:id="rId29"/>
    <p:sldId id="548" r:id="rId30"/>
    <p:sldId id="551" r:id="rId31"/>
    <p:sldId id="552" r:id="rId32"/>
    <p:sldId id="570" r:id="rId33"/>
    <p:sldId id="469" r:id="rId34"/>
    <p:sldId id="553" r:id="rId35"/>
    <p:sldId id="502" r:id="rId36"/>
    <p:sldId id="499" r:id="rId37"/>
    <p:sldId id="554" r:id="rId38"/>
    <p:sldId id="557" r:id="rId39"/>
    <p:sldId id="556" r:id="rId40"/>
    <p:sldId id="558" r:id="rId41"/>
    <p:sldId id="559" r:id="rId42"/>
    <p:sldId id="560" r:id="rId43"/>
    <p:sldId id="562" r:id="rId44"/>
    <p:sldId id="480" r:id="rId45"/>
    <p:sldId id="565" r:id="rId46"/>
    <p:sldId id="566" r:id="rId47"/>
    <p:sldId id="567" r:id="rId48"/>
    <p:sldId id="569" r:id="rId49"/>
    <p:sldId id="40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41EE1A-51B2-C300-18A0-1967613755D0}" name="Chatrathi, Raghu" initials="CR" userId="S::h1684@csx.com::2f5c756c-5db6-4fef-bd83-f9701d8764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462"/>
    <a:srgbClr val="F9A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81890" autoAdjust="0"/>
  </p:normalViewPr>
  <p:slideViewPr>
    <p:cSldViewPr snapToGrid="0">
      <p:cViewPr varScale="1">
        <p:scale>
          <a:sx n="72" d="100"/>
          <a:sy n="72" d="100"/>
        </p:scale>
        <p:origin x="104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12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121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0FAA0-9E57-430F-9A08-E62F2028D02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29017CD-057E-4BC6-B48B-0E5FAA2DE8AD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1200" b="1" dirty="0" smtClean="0"/>
            <a:t>Derailment</a:t>
          </a:r>
          <a:endParaRPr lang="en-US" sz="1200" b="1" dirty="0"/>
        </a:p>
      </dgm:t>
    </dgm:pt>
    <dgm:pt modelId="{B498CECB-D0F7-417D-81DB-3562FA1A0E40}" type="parTrans" cxnId="{3F0BF7FC-A189-4B73-9D64-2689FF6A35B2}">
      <dgm:prSet/>
      <dgm:spPr/>
      <dgm:t>
        <a:bodyPr/>
        <a:lstStyle/>
        <a:p>
          <a:endParaRPr lang="en-US" sz="1200" b="1"/>
        </a:p>
      </dgm:t>
    </dgm:pt>
    <dgm:pt modelId="{D3915D42-000B-4CA2-A9F1-33BF5324DCA5}" type="sibTrans" cxnId="{3F0BF7FC-A189-4B73-9D64-2689FF6A35B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/>
        </a:p>
      </dgm:t>
    </dgm:pt>
    <dgm:pt modelId="{E1441589-6A95-4197-A040-C4173D42078F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200" b="1" baseline="0" dirty="0" smtClean="0">
              <a:solidFill>
                <a:schemeClr val="tx1"/>
              </a:solidFill>
            </a:rPr>
            <a:t>Hazmat Team Notified</a:t>
          </a:r>
          <a:endParaRPr lang="en-US" sz="1200" b="1" baseline="0" dirty="0">
            <a:solidFill>
              <a:schemeClr val="tx1"/>
            </a:solidFill>
          </a:endParaRPr>
        </a:p>
      </dgm:t>
    </dgm:pt>
    <dgm:pt modelId="{945F23D9-30D0-466E-95EE-97C170E740B5}" type="parTrans" cxnId="{BBE34EA8-4CAA-4C4E-A8CD-FDD58FD4E6D4}">
      <dgm:prSet/>
      <dgm:spPr/>
      <dgm:t>
        <a:bodyPr/>
        <a:lstStyle/>
        <a:p>
          <a:endParaRPr lang="en-US" sz="1200" b="1"/>
        </a:p>
      </dgm:t>
    </dgm:pt>
    <dgm:pt modelId="{FDF5F9B6-A645-4304-9C8E-9621A41564B8}" type="sibTrans" cxnId="{BBE34EA8-4CAA-4C4E-A8CD-FDD58FD4E6D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/>
        </a:p>
      </dgm:t>
    </dgm:pt>
    <dgm:pt modelId="{C95A549E-C310-4537-8C43-5D0497973814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200" b="1" dirty="0" smtClean="0">
              <a:solidFill>
                <a:schemeClr val="tx1"/>
              </a:solidFill>
            </a:rPr>
            <a:t>Hazmat Team Responds and Evaluates the Incident</a:t>
          </a:r>
          <a:endParaRPr lang="en-US" sz="1200" b="1" dirty="0">
            <a:solidFill>
              <a:schemeClr val="tx1"/>
            </a:solidFill>
          </a:endParaRPr>
        </a:p>
      </dgm:t>
    </dgm:pt>
    <dgm:pt modelId="{66AECE99-56FC-470B-AA7B-1CEEF0D2E50B}" type="parTrans" cxnId="{80EBD24D-9970-4E78-9AE4-BF8D54CFD14C}">
      <dgm:prSet/>
      <dgm:spPr/>
      <dgm:t>
        <a:bodyPr/>
        <a:lstStyle/>
        <a:p>
          <a:endParaRPr lang="en-US" sz="1200" b="1"/>
        </a:p>
      </dgm:t>
    </dgm:pt>
    <dgm:pt modelId="{78985455-7F85-46E6-857E-57AE4EF4F933}" type="sibTrans" cxnId="{80EBD24D-9970-4E78-9AE4-BF8D54CFD14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/>
        </a:p>
      </dgm:t>
    </dgm:pt>
    <dgm:pt modelId="{83CEED81-2D69-4469-87CA-3D237DF26C7A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200" b="1" baseline="0" dirty="0" smtClean="0">
              <a:solidFill>
                <a:schemeClr val="tx1"/>
              </a:solidFill>
            </a:rPr>
            <a:t>Environmental Group and LEADS Notified and Respond to the Incident</a:t>
          </a:r>
          <a:endParaRPr lang="en-US" sz="1200" b="1" baseline="0" dirty="0">
            <a:solidFill>
              <a:schemeClr val="tx1"/>
            </a:solidFill>
          </a:endParaRPr>
        </a:p>
      </dgm:t>
    </dgm:pt>
    <dgm:pt modelId="{40623ADF-78AB-48B0-A30E-EA2A37A3E71C}" type="parTrans" cxnId="{805C1526-CB3B-4B6E-B3D2-5ADE828B8600}">
      <dgm:prSet/>
      <dgm:spPr/>
      <dgm:t>
        <a:bodyPr/>
        <a:lstStyle/>
        <a:p>
          <a:endParaRPr lang="en-US" sz="1200" b="1"/>
        </a:p>
      </dgm:t>
    </dgm:pt>
    <dgm:pt modelId="{6E9A3073-AFD8-40A1-A3B3-093068789DC0}" type="sibTrans" cxnId="{805C1526-CB3B-4B6E-B3D2-5ADE828B860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/>
        </a:p>
      </dgm:t>
    </dgm:pt>
    <dgm:pt modelId="{EA208978-A860-4E36-9133-3F4CD2B50989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200" b="1" dirty="0" smtClean="0">
              <a:solidFill>
                <a:schemeClr val="tx1"/>
              </a:solidFill>
            </a:rPr>
            <a:t>CSXT Derailment Team* Evaluates and Coordinates the Roles </a:t>
          </a:r>
          <a:r>
            <a:rPr lang="en-US" sz="1200" b="1" baseline="0" dirty="0" smtClean="0">
              <a:solidFill>
                <a:schemeClr val="tx1"/>
              </a:solidFill>
            </a:rPr>
            <a:t>and</a:t>
          </a:r>
          <a:r>
            <a:rPr lang="en-US" sz="1200" b="1" dirty="0" smtClean="0">
              <a:solidFill>
                <a:schemeClr val="tx1"/>
              </a:solidFill>
            </a:rPr>
            <a:t> Responsibilities</a:t>
          </a:r>
          <a:endParaRPr lang="en-US" sz="1200" b="1" dirty="0">
            <a:solidFill>
              <a:schemeClr val="tx1"/>
            </a:solidFill>
          </a:endParaRPr>
        </a:p>
      </dgm:t>
    </dgm:pt>
    <dgm:pt modelId="{5C38D4E7-AADF-4DEF-9AA3-D91B66DC8423}" type="parTrans" cxnId="{EE3487C9-212B-4C9E-AE4D-1F0556F8E367}">
      <dgm:prSet/>
      <dgm:spPr/>
      <dgm:t>
        <a:bodyPr/>
        <a:lstStyle/>
        <a:p>
          <a:endParaRPr lang="en-US" sz="1200" b="1"/>
        </a:p>
      </dgm:t>
    </dgm:pt>
    <dgm:pt modelId="{458A6BEC-B60E-4288-A142-F6C73FB099B4}" type="sibTrans" cxnId="{EE3487C9-212B-4C9E-AE4D-1F0556F8E367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/>
        </a:p>
      </dgm:t>
    </dgm:pt>
    <dgm:pt modelId="{7F0BE3F0-9348-4EB9-A535-E5060938B87C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200" b="1" dirty="0" smtClean="0">
              <a:solidFill>
                <a:schemeClr val="tx1"/>
              </a:solidFill>
            </a:rPr>
            <a:t>Senior HM Manager Oversees the Incident Management</a:t>
          </a:r>
          <a:endParaRPr lang="en-US" sz="1200" b="1" dirty="0">
            <a:solidFill>
              <a:schemeClr val="tx1"/>
            </a:solidFill>
          </a:endParaRPr>
        </a:p>
      </dgm:t>
    </dgm:pt>
    <dgm:pt modelId="{20B960E8-FD46-4C7E-A3E5-9711FF5DD57B}" type="parTrans" cxnId="{64B0F831-07F8-4D2C-B035-8182861F8360}">
      <dgm:prSet/>
      <dgm:spPr/>
      <dgm:t>
        <a:bodyPr/>
        <a:lstStyle/>
        <a:p>
          <a:endParaRPr lang="en-US" sz="1200" b="1"/>
        </a:p>
      </dgm:t>
    </dgm:pt>
    <dgm:pt modelId="{4907B825-619D-448D-8E98-BCD8E155847F}" type="sibTrans" cxnId="{64B0F831-07F8-4D2C-B035-8182861F836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/>
        </a:p>
      </dgm:t>
    </dgm:pt>
    <dgm:pt modelId="{5190B802-F3C3-4F24-A276-5612CA462D8C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200" b="1" baseline="0" dirty="0" smtClean="0">
              <a:solidFill>
                <a:schemeClr val="tx1"/>
              </a:solidFill>
            </a:rPr>
            <a:t>Each Group Completes Roles and Responsibilities</a:t>
          </a:r>
          <a:endParaRPr lang="en-US" sz="1200" b="1" baseline="0" dirty="0">
            <a:solidFill>
              <a:schemeClr val="tx1"/>
            </a:solidFill>
          </a:endParaRPr>
        </a:p>
      </dgm:t>
    </dgm:pt>
    <dgm:pt modelId="{F421472F-417E-44EE-896B-BD6D9043B109}" type="parTrans" cxnId="{2E0D6C69-699A-41CE-A85D-03E6B2FE4F98}">
      <dgm:prSet/>
      <dgm:spPr/>
      <dgm:t>
        <a:bodyPr/>
        <a:lstStyle/>
        <a:p>
          <a:endParaRPr lang="en-US" sz="1200" b="1"/>
        </a:p>
      </dgm:t>
    </dgm:pt>
    <dgm:pt modelId="{3AC19D74-9691-49E5-8959-518E2D54A59D}" type="sibTrans" cxnId="{2E0D6C69-699A-41CE-A85D-03E6B2FE4F9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sz="1200" b="1"/>
        </a:p>
      </dgm:t>
    </dgm:pt>
    <dgm:pt modelId="{4FE6E6AE-41DC-441B-A0BA-6285972777E8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200" b="1" baseline="0" dirty="0" smtClean="0">
              <a:solidFill>
                <a:schemeClr val="tx1"/>
              </a:solidFill>
            </a:rPr>
            <a:t>Final Disposition/Closure Managed by  Environmental Group</a:t>
          </a:r>
          <a:endParaRPr lang="en-US" sz="1200" b="1" baseline="0" dirty="0">
            <a:solidFill>
              <a:schemeClr val="tx1"/>
            </a:solidFill>
          </a:endParaRPr>
        </a:p>
      </dgm:t>
    </dgm:pt>
    <dgm:pt modelId="{1CDF80C1-6A13-402A-8C5D-EA4EAD5CFA15}" type="parTrans" cxnId="{23172FA1-78C9-4107-B4A8-B5D25E6A816A}">
      <dgm:prSet/>
      <dgm:spPr/>
      <dgm:t>
        <a:bodyPr/>
        <a:lstStyle/>
        <a:p>
          <a:endParaRPr lang="en-US" sz="1200" b="1"/>
        </a:p>
      </dgm:t>
    </dgm:pt>
    <dgm:pt modelId="{6F874E2E-11F6-40E6-A9B7-3E98D0AC9E1A}" type="sibTrans" cxnId="{23172FA1-78C9-4107-B4A8-B5D25E6A816A}">
      <dgm:prSet/>
      <dgm:spPr/>
      <dgm:t>
        <a:bodyPr/>
        <a:lstStyle/>
        <a:p>
          <a:endParaRPr lang="en-US" sz="1200" b="1"/>
        </a:p>
      </dgm:t>
    </dgm:pt>
    <dgm:pt modelId="{19DF5FEC-63E6-4124-8B02-12C7D6764436}" type="pres">
      <dgm:prSet presAssocID="{51E0FAA0-9E57-430F-9A08-E62F2028D02E}" presName="linearFlow" presStyleCnt="0">
        <dgm:presLayoutVars>
          <dgm:resizeHandles val="exact"/>
        </dgm:presLayoutVars>
      </dgm:prSet>
      <dgm:spPr/>
    </dgm:pt>
    <dgm:pt modelId="{58B8F510-CB24-426C-AC2D-F8E3D7E1A6BB}" type="pres">
      <dgm:prSet presAssocID="{129017CD-057E-4BC6-B48B-0E5FAA2DE8AD}" presName="node" presStyleLbl="node1" presStyleIdx="0" presStyleCnt="8" custScaleX="197027" custScaleY="57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7D8A7C-E518-459D-A2E9-9C35DDBD47B5}" type="pres">
      <dgm:prSet presAssocID="{D3915D42-000B-4CA2-A9F1-33BF5324DCA5}" presName="sibTrans" presStyleLbl="sibTrans2D1" presStyleIdx="0" presStyleCnt="7"/>
      <dgm:spPr/>
      <dgm:t>
        <a:bodyPr/>
        <a:lstStyle/>
        <a:p>
          <a:endParaRPr lang="en-US"/>
        </a:p>
      </dgm:t>
    </dgm:pt>
    <dgm:pt modelId="{0C45396B-95A0-48A5-A28D-41012EB4CA07}" type="pres">
      <dgm:prSet presAssocID="{D3915D42-000B-4CA2-A9F1-33BF5324DCA5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501EECB3-A9E7-49AB-841F-C3A306A4CC3B}" type="pres">
      <dgm:prSet presAssocID="{E1441589-6A95-4197-A040-C4173D42078F}" presName="node" presStyleLbl="node1" presStyleIdx="1" presStyleCnt="8" custScaleX="193114" custScaleY="76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5BE3CC-A49B-48A1-994A-3735741484E2}" type="pres">
      <dgm:prSet presAssocID="{FDF5F9B6-A645-4304-9C8E-9621A41564B8}" presName="sibTrans" presStyleLbl="sibTrans2D1" presStyleIdx="1" presStyleCnt="7"/>
      <dgm:spPr/>
      <dgm:t>
        <a:bodyPr/>
        <a:lstStyle/>
        <a:p>
          <a:endParaRPr lang="en-US"/>
        </a:p>
      </dgm:t>
    </dgm:pt>
    <dgm:pt modelId="{6A1B0399-DFDA-4A64-BD80-E4FE7F12A9D3}" type="pres">
      <dgm:prSet presAssocID="{FDF5F9B6-A645-4304-9C8E-9621A41564B8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4902CFAF-0F38-4C4C-B130-D2AEF9945E62}" type="pres">
      <dgm:prSet presAssocID="{C95A549E-C310-4537-8C43-5D0497973814}" presName="node" presStyleLbl="node1" presStyleIdx="2" presStyleCnt="8" custScaleX="202245" custScaleY="730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D9A65-E856-4965-A838-72B31FE48DFC}" type="pres">
      <dgm:prSet presAssocID="{78985455-7F85-46E6-857E-57AE4EF4F933}" presName="sibTrans" presStyleLbl="sibTrans2D1" presStyleIdx="2" presStyleCnt="7"/>
      <dgm:spPr/>
      <dgm:t>
        <a:bodyPr/>
        <a:lstStyle/>
        <a:p>
          <a:endParaRPr lang="en-US"/>
        </a:p>
      </dgm:t>
    </dgm:pt>
    <dgm:pt modelId="{51D8799E-661A-4FBB-BB74-4AD651A9D5EB}" type="pres">
      <dgm:prSet presAssocID="{78985455-7F85-46E6-857E-57AE4EF4F933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9DA944D2-6940-4AC9-88FC-144F5E23AFD9}" type="pres">
      <dgm:prSet presAssocID="{83CEED81-2D69-4469-87CA-3D237DF26C7A}" presName="node" presStyleLbl="node1" presStyleIdx="3" presStyleCnt="8" custScaleX="197452" custScaleY="767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968A5-47D5-4104-A15E-4C288EA4F4C4}" type="pres">
      <dgm:prSet presAssocID="{6E9A3073-AFD8-40A1-A3B3-093068789DC0}" presName="sibTrans" presStyleLbl="sibTrans2D1" presStyleIdx="3" presStyleCnt="7"/>
      <dgm:spPr/>
      <dgm:t>
        <a:bodyPr/>
        <a:lstStyle/>
        <a:p>
          <a:endParaRPr lang="en-US"/>
        </a:p>
      </dgm:t>
    </dgm:pt>
    <dgm:pt modelId="{BE1901E1-C091-4BB6-9518-6A8FF6E0726B}" type="pres">
      <dgm:prSet presAssocID="{6E9A3073-AFD8-40A1-A3B3-093068789DC0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533F6CA3-FE82-4831-B92B-A31E549FAD7F}" type="pres">
      <dgm:prSet presAssocID="{EA208978-A860-4E36-9133-3F4CD2B50989}" presName="node" presStyleLbl="node1" presStyleIdx="4" presStyleCnt="8" custScaleX="215507" custScaleY="822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62027-4B20-4F17-A892-B53A9C0DDA1F}" type="pres">
      <dgm:prSet presAssocID="{458A6BEC-B60E-4288-A142-F6C73FB099B4}" presName="sibTrans" presStyleLbl="sibTrans2D1" presStyleIdx="4" presStyleCnt="7"/>
      <dgm:spPr/>
      <dgm:t>
        <a:bodyPr/>
        <a:lstStyle/>
        <a:p>
          <a:endParaRPr lang="en-US"/>
        </a:p>
      </dgm:t>
    </dgm:pt>
    <dgm:pt modelId="{5FC6D3C8-58F3-4E74-8C87-D5B0CDD30A65}" type="pres">
      <dgm:prSet presAssocID="{458A6BEC-B60E-4288-A142-F6C73FB099B4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5A8D4FEB-99F0-4E7C-B714-51B46E32CC05}" type="pres">
      <dgm:prSet presAssocID="{7F0BE3F0-9348-4EB9-A535-E5060938B87C}" presName="node" presStyleLbl="node1" presStyleIdx="5" presStyleCnt="8" custScaleX="197809" custScaleY="1001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76323-8157-45AA-8373-AF1119E29683}" type="pres">
      <dgm:prSet presAssocID="{4907B825-619D-448D-8E98-BCD8E155847F}" presName="sibTrans" presStyleLbl="sibTrans2D1" presStyleIdx="5" presStyleCnt="7"/>
      <dgm:spPr/>
      <dgm:t>
        <a:bodyPr/>
        <a:lstStyle/>
        <a:p>
          <a:endParaRPr lang="en-US"/>
        </a:p>
      </dgm:t>
    </dgm:pt>
    <dgm:pt modelId="{817F632E-D243-4EF8-B574-12F40C833176}" type="pres">
      <dgm:prSet presAssocID="{4907B825-619D-448D-8E98-BCD8E155847F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F8443B45-7085-4E34-BA33-F3A1DCD22E56}" type="pres">
      <dgm:prSet presAssocID="{5190B802-F3C3-4F24-A276-5612CA462D8C}" presName="node" presStyleLbl="node1" presStyleIdx="6" presStyleCnt="8" custScaleX="197809" custScaleY="1003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0E8193-64A5-473F-BE79-19CE6EE6078C}" type="pres">
      <dgm:prSet presAssocID="{3AC19D74-9691-49E5-8959-518E2D54A59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78FC1C70-CADC-4328-A761-AD6BEF41BC91}" type="pres">
      <dgm:prSet presAssocID="{3AC19D74-9691-49E5-8959-518E2D54A59D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AA966DC7-9FCE-45D2-8C84-7BDC268412EE}" type="pres">
      <dgm:prSet presAssocID="{4FE6E6AE-41DC-441B-A0BA-6285972777E8}" presName="node" presStyleLbl="node1" presStyleIdx="7" presStyleCnt="8" custScaleX="197809" custScaleY="70883" custLinFactNeighborX="212" custLinFactNeighborY="9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0D6C69-699A-41CE-A85D-03E6B2FE4F98}" srcId="{51E0FAA0-9E57-430F-9A08-E62F2028D02E}" destId="{5190B802-F3C3-4F24-A276-5612CA462D8C}" srcOrd="6" destOrd="0" parTransId="{F421472F-417E-44EE-896B-BD6D9043B109}" sibTransId="{3AC19D74-9691-49E5-8959-518E2D54A59D}"/>
    <dgm:cxn modelId="{64B0F831-07F8-4D2C-B035-8182861F8360}" srcId="{51E0FAA0-9E57-430F-9A08-E62F2028D02E}" destId="{7F0BE3F0-9348-4EB9-A535-E5060938B87C}" srcOrd="5" destOrd="0" parTransId="{20B960E8-FD46-4C7E-A3E5-9711FF5DD57B}" sibTransId="{4907B825-619D-448D-8E98-BCD8E155847F}"/>
    <dgm:cxn modelId="{13D3ABD6-90D6-4154-90BD-9251EDD313EF}" type="presOf" srcId="{FDF5F9B6-A645-4304-9C8E-9621A41564B8}" destId="{6A1B0399-DFDA-4A64-BD80-E4FE7F12A9D3}" srcOrd="1" destOrd="0" presId="urn:microsoft.com/office/officeart/2005/8/layout/process2"/>
    <dgm:cxn modelId="{3F0BF7FC-A189-4B73-9D64-2689FF6A35B2}" srcId="{51E0FAA0-9E57-430F-9A08-E62F2028D02E}" destId="{129017CD-057E-4BC6-B48B-0E5FAA2DE8AD}" srcOrd="0" destOrd="0" parTransId="{B498CECB-D0F7-417D-81DB-3562FA1A0E40}" sibTransId="{D3915D42-000B-4CA2-A9F1-33BF5324DCA5}"/>
    <dgm:cxn modelId="{C9402229-1B96-4161-854C-77729926F078}" type="presOf" srcId="{6E9A3073-AFD8-40A1-A3B3-093068789DC0}" destId="{BE1901E1-C091-4BB6-9518-6A8FF6E0726B}" srcOrd="1" destOrd="0" presId="urn:microsoft.com/office/officeart/2005/8/layout/process2"/>
    <dgm:cxn modelId="{E7EDFD0A-41DE-4BBE-91C0-09E8F1B7A727}" type="presOf" srcId="{458A6BEC-B60E-4288-A142-F6C73FB099B4}" destId="{5FC6D3C8-58F3-4E74-8C87-D5B0CDD30A65}" srcOrd="1" destOrd="0" presId="urn:microsoft.com/office/officeart/2005/8/layout/process2"/>
    <dgm:cxn modelId="{97968D48-104C-4DA5-B1E1-D7330D869613}" type="presOf" srcId="{458A6BEC-B60E-4288-A142-F6C73FB099B4}" destId="{6F862027-4B20-4F17-A892-B53A9C0DDA1F}" srcOrd="0" destOrd="0" presId="urn:microsoft.com/office/officeart/2005/8/layout/process2"/>
    <dgm:cxn modelId="{064BC3D2-4B61-43F1-9D01-F8428FE92B16}" type="presOf" srcId="{4FE6E6AE-41DC-441B-A0BA-6285972777E8}" destId="{AA966DC7-9FCE-45D2-8C84-7BDC268412EE}" srcOrd="0" destOrd="0" presId="urn:microsoft.com/office/officeart/2005/8/layout/process2"/>
    <dgm:cxn modelId="{282D1EF1-2EFE-4017-B6C7-65EA3C555C9F}" type="presOf" srcId="{7F0BE3F0-9348-4EB9-A535-E5060938B87C}" destId="{5A8D4FEB-99F0-4E7C-B714-51B46E32CC05}" srcOrd="0" destOrd="0" presId="urn:microsoft.com/office/officeart/2005/8/layout/process2"/>
    <dgm:cxn modelId="{EE3487C9-212B-4C9E-AE4D-1F0556F8E367}" srcId="{51E0FAA0-9E57-430F-9A08-E62F2028D02E}" destId="{EA208978-A860-4E36-9133-3F4CD2B50989}" srcOrd="4" destOrd="0" parTransId="{5C38D4E7-AADF-4DEF-9AA3-D91B66DC8423}" sibTransId="{458A6BEC-B60E-4288-A142-F6C73FB099B4}"/>
    <dgm:cxn modelId="{BA335A73-6F08-4418-A224-EB2EBB60962F}" type="presOf" srcId="{C95A549E-C310-4537-8C43-5D0497973814}" destId="{4902CFAF-0F38-4C4C-B130-D2AEF9945E62}" srcOrd="0" destOrd="0" presId="urn:microsoft.com/office/officeart/2005/8/layout/process2"/>
    <dgm:cxn modelId="{16BC6ADF-9A1B-4954-ABA5-277C70725E81}" type="presOf" srcId="{129017CD-057E-4BC6-B48B-0E5FAA2DE8AD}" destId="{58B8F510-CB24-426C-AC2D-F8E3D7E1A6BB}" srcOrd="0" destOrd="0" presId="urn:microsoft.com/office/officeart/2005/8/layout/process2"/>
    <dgm:cxn modelId="{23172FA1-78C9-4107-B4A8-B5D25E6A816A}" srcId="{51E0FAA0-9E57-430F-9A08-E62F2028D02E}" destId="{4FE6E6AE-41DC-441B-A0BA-6285972777E8}" srcOrd="7" destOrd="0" parTransId="{1CDF80C1-6A13-402A-8C5D-EA4EAD5CFA15}" sibTransId="{6F874E2E-11F6-40E6-A9B7-3E98D0AC9E1A}"/>
    <dgm:cxn modelId="{14B26CDA-9DFF-410C-9BE6-E70720AF75A8}" type="presOf" srcId="{D3915D42-000B-4CA2-A9F1-33BF5324DCA5}" destId="{F67D8A7C-E518-459D-A2E9-9C35DDBD47B5}" srcOrd="0" destOrd="0" presId="urn:microsoft.com/office/officeart/2005/8/layout/process2"/>
    <dgm:cxn modelId="{3974B8AF-2118-4261-B90C-828DEA6F105C}" type="presOf" srcId="{3AC19D74-9691-49E5-8959-518E2D54A59D}" destId="{0D0E8193-64A5-473F-BE79-19CE6EE6078C}" srcOrd="0" destOrd="0" presId="urn:microsoft.com/office/officeart/2005/8/layout/process2"/>
    <dgm:cxn modelId="{D102E584-8D27-46D5-94E1-571FFAAF246D}" type="presOf" srcId="{D3915D42-000B-4CA2-A9F1-33BF5324DCA5}" destId="{0C45396B-95A0-48A5-A28D-41012EB4CA07}" srcOrd="1" destOrd="0" presId="urn:microsoft.com/office/officeart/2005/8/layout/process2"/>
    <dgm:cxn modelId="{31A1FD1A-E0FB-44FB-868C-EF7A02475CE9}" type="presOf" srcId="{4907B825-619D-448D-8E98-BCD8E155847F}" destId="{817F632E-D243-4EF8-B574-12F40C833176}" srcOrd="1" destOrd="0" presId="urn:microsoft.com/office/officeart/2005/8/layout/process2"/>
    <dgm:cxn modelId="{D1FBAF51-8C41-46CA-9C9D-C82AC0689C0B}" type="presOf" srcId="{4907B825-619D-448D-8E98-BCD8E155847F}" destId="{50376323-8157-45AA-8373-AF1119E29683}" srcOrd="0" destOrd="0" presId="urn:microsoft.com/office/officeart/2005/8/layout/process2"/>
    <dgm:cxn modelId="{4AE2E03A-571C-41FD-B63F-1AE4EA169AAD}" type="presOf" srcId="{78985455-7F85-46E6-857E-57AE4EF4F933}" destId="{51D8799E-661A-4FBB-BB74-4AD651A9D5EB}" srcOrd="1" destOrd="0" presId="urn:microsoft.com/office/officeart/2005/8/layout/process2"/>
    <dgm:cxn modelId="{CC154F54-E332-454E-BB6F-7D7C98904794}" type="presOf" srcId="{83CEED81-2D69-4469-87CA-3D237DF26C7A}" destId="{9DA944D2-6940-4AC9-88FC-144F5E23AFD9}" srcOrd="0" destOrd="0" presId="urn:microsoft.com/office/officeart/2005/8/layout/process2"/>
    <dgm:cxn modelId="{F276CC1C-36CA-457D-B4DB-96B206C4701E}" type="presOf" srcId="{3AC19D74-9691-49E5-8959-518E2D54A59D}" destId="{78FC1C70-CADC-4328-A761-AD6BEF41BC91}" srcOrd="1" destOrd="0" presId="urn:microsoft.com/office/officeart/2005/8/layout/process2"/>
    <dgm:cxn modelId="{8FAC2B6F-A0C6-430E-970B-8B304A9E81F4}" type="presOf" srcId="{E1441589-6A95-4197-A040-C4173D42078F}" destId="{501EECB3-A9E7-49AB-841F-C3A306A4CC3B}" srcOrd="0" destOrd="0" presId="urn:microsoft.com/office/officeart/2005/8/layout/process2"/>
    <dgm:cxn modelId="{B7BEC2BF-88D2-4663-AB1F-2DE8714236F7}" type="presOf" srcId="{5190B802-F3C3-4F24-A276-5612CA462D8C}" destId="{F8443B45-7085-4E34-BA33-F3A1DCD22E56}" srcOrd="0" destOrd="0" presId="urn:microsoft.com/office/officeart/2005/8/layout/process2"/>
    <dgm:cxn modelId="{805C1526-CB3B-4B6E-B3D2-5ADE828B8600}" srcId="{51E0FAA0-9E57-430F-9A08-E62F2028D02E}" destId="{83CEED81-2D69-4469-87CA-3D237DF26C7A}" srcOrd="3" destOrd="0" parTransId="{40623ADF-78AB-48B0-A30E-EA2A37A3E71C}" sibTransId="{6E9A3073-AFD8-40A1-A3B3-093068789DC0}"/>
    <dgm:cxn modelId="{80EBD24D-9970-4E78-9AE4-BF8D54CFD14C}" srcId="{51E0FAA0-9E57-430F-9A08-E62F2028D02E}" destId="{C95A549E-C310-4537-8C43-5D0497973814}" srcOrd="2" destOrd="0" parTransId="{66AECE99-56FC-470B-AA7B-1CEEF0D2E50B}" sibTransId="{78985455-7F85-46E6-857E-57AE4EF4F933}"/>
    <dgm:cxn modelId="{322BB06E-A06B-4827-A996-E7303217D496}" type="presOf" srcId="{FDF5F9B6-A645-4304-9C8E-9621A41564B8}" destId="{0F5BE3CC-A49B-48A1-994A-3735741484E2}" srcOrd="0" destOrd="0" presId="urn:microsoft.com/office/officeart/2005/8/layout/process2"/>
    <dgm:cxn modelId="{78C2A3D1-E62B-43BE-99DE-5145854AD4F1}" type="presOf" srcId="{EA208978-A860-4E36-9133-3F4CD2B50989}" destId="{533F6CA3-FE82-4831-B92B-A31E549FAD7F}" srcOrd="0" destOrd="0" presId="urn:microsoft.com/office/officeart/2005/8/layout/process2"/>
    <dgm:cxn modelId="{0285E77C-8CFE-493F-AAAD-4A2C5F2EFCF6}" type="presOf" srcId="{78985455-7F85-46E6-857E-57AE4EF4F933}" destId="{A15D9A65-E856-4965-A838-72B31FE48DFC}" srcOrd="0" destOrd="0" presId="urn:microsoft.com/office/officeart/2005/8/layout/process2"/>
    <dgm:cxn modelId="{D2F1BCA6-7AB9-4E3B-AA8D-0C3FD3B588F5}" type="presOf" srcId="{51E0FAA0-9E57-430F-9A08-E62F2028D02E}" destId="{19DF5FEC-63E6-4124-8B02-12C7D6764436}" srcOrd="0" destOrd="0" presId="urn:microsoft.com/office/officeart/2005/8/layout/process2"/>
    <dgm:cxn modelId="{BBE34EA8-4CAA-4C4E-A8CD-FDD58FD4E6D4}" srcId="{51E0FAA0-9E57-430F-9A08-E62F2028D02E}" destId="{E1441589-6A95-4197-A040-C4173D42078F}" srcOrd="1" destOrd="0" parTransId="{945F23D9-30D0-466E-95EE-97C170E740B5}" sibTransId="{FDF5F9B6-A645-4304-9C8E-9621A41564B8}"/>
    <dgm:cxn modelId="{C862E60C-192B-4F17-8443-1C45C348903A}" type="presOf" srcId="{6E9A3073-AFD8-40A1-A3B3-093068789DC0}" destId="{381968A5-47D5-4104-A15E-4C288EA4F4C4}" srcOrd="0" destOrd="0" presId="urn:microsoft.com/office/officeart/2005/8/layout/process2"/>
    <dgm:cxn modelId="{F777017E-58FE-4EEB-9563-740D6AF70552}" type="presParOf" srcId="{19DF5FEC-63E6-4124-8B02-12C7D6764436}" destId="{58B8F510-CB24-426C-AC2D-F8E3D7E1A6BB}" srcOrd="0" destOrd="0" presId="urn:microsoft.com/office/officeart/2005/8/layout/process2"/>
    <dgm:cxn modelId="{C66D2692-1BEB-4E62-B975-BBAD28FA20BE}" type="presParOf" srcId="{19DF5FEC-63E6-4124-8B02-12C7D6764436}" destId="{F67D8A7C-E518-459D-A2E9-9C35DDBD47B5}" srcOrd="1" destOrd="0" presId="urn:microsoft.com/office/officeart/2005/8/layout/process2"/>
    <dgm:cxn modelId="{7E8C8AED-8B66-4936-B823-C695C85A7062}" type="presParOf" srcId="{F67D8A7C-E518-459D-A2E9-9C35DDBD47B5}" destId="{0C45396B-95A0-48A5-A28D-41012EB4CA07}" srcOrd="0" destOrd="0" presId="urn:microsoft.com/office/officeart/2005/8/layout/process2"/>
    <dgm:cxn modelId="{5C929556-F68F-4CA8-939D-AD5DD28021E6}" type="presParOf" srcId="{19DF5FEC-63E6-4124-8B02-12C7D6764436}" destId="{501EECB3-A9E7-49AB-841F-C3A306A4CC3B}" srcOrd="2" destOrd="0" presId="urn:microsoft.com/office/officeart/2005/8/layout/process2"/>
    <dgm:cxn modelId="{02A4FD56-6973-471B-B0E8-80BC66EE0E0B}" type="presParOf" srcId="{19DF5FEC-63E6-4124-8B02-12C7D6764436}" destId="{0F5BE3CC-A49B-48A1-994A-3735741484E2}" srcOrd="3" destOrd="0" presId="urn:microsoft.com/office/officeart/2005/8/layout/process2"/>
    <dgm:cxn modelId="{D336D5A8-9E54-4EC7-887D-4903552ED8B2}" type="presParOf" srcId="{0F5BE3CC-A49B-48A1-994A-3735741484E2}" destId="{6A1B0399-DFDA-4A64-BD80-E4FE7F12A9D3}" srcOrd="0" destOrd="0" presId="urn:microsoft.com/office/officeart/2005/8/layout/process2"/>
    <dgm:cxn modelId="{36060272-4A21-4270-8D15-4BA893A88A22}" type="presParOf" srcId="{19DF5FEC-63E6-4124-8B02-12C7D6764436}" destId="{4902CFAF-0F38-4C4C-B130-D2AEF9945E62}" srcOrd="4" destOrd="0" presId="urn:microsoft.com/office/officeart/2005/8/layout/process2"/>
    <dgm:cxn modelId="{7F915098-1F14-4B57-B0B0-1936B9F29252}" type="presParOf" srcId="{19DF5FEC-63E6-4124-8B02-12C7D6764436}" destId="{A15D9A65-E856-4965-A838-72B31FE48DFC}" srcOrd="5" destOrd="0" presId="urn:microsoft.com/office/officeart/2005/8/layout/process2"/>
    <dgm:cxn modelId="{8A633B63-D459-4470-A09F-786FE427C395}" type="presParOf" srcId="{A15D9A65-E856-4965-A838-72B31FE48DFC}" destId="{51D8799E-661A-4FBB-BB74-4AD651A9D5EB}" srcOrd="0" destOrd="0" presId="urn:microsoft.com/office/officeart/2005/8/layout/process2"/>
    <dgm:cxn modelId="{B47319CA-2312-467D-B920-F3B1F77478B5}" type="presParOf" srcId="{19DF5FEC-63E6-4124-8B02-12C7D6764436}" destId="{9DA944D2-6940-4AC9-88FC-144F5E23AFD9}" srcOrd="6" destOrd="0" presId="urn:microsoft.com/office/officeart/2005/8/layout/process2"/>
    <dgm:cxn modelId="{5FCBFDCF-3D01-4D03-9C55-B1AEB01AB8E6}" type="presParOf" srcId="{19DF5FEC-63E6-4124-8B02-12C7D6764436}" destId="{381968A5-47D5-4104-A15E-4C288EA4F4C4}" srcOrd="7" destOrd="0" presId="urn:microsoft.com/office/officeart/2005/8/layout/process2"/>
    <dgm:cxn modelId="{FD8AFAD6-36F6-454B-BCCC-7F0E4DF67FAF}" type="presParOf" srcId="{381968A5-47D5-4104-A15E-4C288EA4F4C4}" destId="{BE1901E1-C091-4BB6-9518-6A8FF6E0726B}" srcOrd="0" destOrd="0" presId="urn:microsoft.com/office/officeart/2005/8/layout/process2"/>
    <dgm:cxn modelId="{F173DD12-45F8-4476-846C-775CE12AF564}" type="presParOf" srcId="{19DF5FEC-63E6-4124-8B02-12C7D6764436}" destId="{533F6CA3-FE82-4831-B92B-A31E549FAD7F}" srcOrd="8" destOrd="0" presId="urn:microsoft.com/office/officeart/2005/8/layout/process2"/>
    <dgm:cxn modelId="{10018B78-029F-4FD5-8D75-9F5266FE66FA}" type="presParOf" srcId="{19DF5FEC-63E6-4124-8B02-12C7D6764436}" destId="{6F862027-4B20-4F17-A892-B53A9C0DDA1F}" srcOrd="9" destOrd="0" presId="urn:microsoft.com/office/officeart/2005/8/layout/process2"/>
    <dgm:cxn modelId="{19895264-685F-436C-8ECC-2A4B4DB18A3B}" type="presParOf" srcId="{6F862027-4B20-4F17-A892-B53A9C0DDA1F}" destId="{5FC6D3C8-58F3-4E74-8C87-D5B0CDD30A65}" srcOrd="0" destOrd="0" presId="urn:microsoft.com/office/officeart/2005/8/layout/process2"/>
    <dgm:cxn modelId="{F349C1BD-8DF3-4236-AE86-E30A76A8F97E}" type="presParOf" srcId="{19DF5FEC-63E6-4124-8B02-12C7D6764436}" destId="{5A8D4FEB-99F0-4E7C-B714-51B46E32CC05}" srcOrd="10" destOrd="0" presId="urn:microsoft.com/office/officeart/2005/8/layout/process2"/>
    <dgm:cxn modelId="{0319E5E6-DC2E-478F-88ED-FCC69CDC2C2C}" type="presParOf" srcId="{19DF5FEC-63E6-4124-8B02-12C7D6764436}" destId="{50376323-8157-45AA-8373-AF1119E29683}" srcOrd="11" destOrd="0" presId="urn:microsoft.com/office/officeart/2005/8/layout/process2"/>
    <dgm:cxn modelId="{105A3E64-62B2-49D1-99DE-EDCBB821D029}" type="presParOf" srcId="{50376323-8157-45AA-8373-AF1119E29683}" destId="{817F632E-D243-4EF8-B574-12F40C833176}" srcOrd="0" destOrd="0" presId="urn:microsoft.com/office/officeart/2005/8/layout/process2"/>
    <dgm:cxn modelId="{F8298EAE-EDAE-4696-B2DD-EEA49C90E75E}" type="presParOf" srcId="{19DF5FEC-63E6-4124-8B02-12C7D6764436}" destId="{F8443B45-7085-4E34-BA33-F3A1DCD22E56}" srcOrd="12" destOrd="0" presId="urn:microsoft.com/office/officeart/2005/8/layout/process2"/>
    <dgm:cxn modelId="{EEFECB68-000F-4CAA-B7CF-97D39075AF63}" type="presParOf" srcId="{19DF5FEC-63E6-4124-8B02-12C7D6764436}" destId="{0D0E8193-64A5-473F-BE79-19CE6EE6078C}" srcOrd="13" destOrd="0" presId="urn:microsoft.com/office/officeart/2005/8/layout/process2"/>
    <dgm:cxn modelId="{F3558BA3-4EDA-4042-A9AC-E2BC774C7EFA}" type="presParOf" srcId="{0D0E8193-64A5-473F-BE79-19CE6EE6078C}" destId="{78FC1C70-CADC-4328-A761-AD6BEF41BC91}" srcOrd="0" destOrd="0" presId="urn:microsoft.com/office/officeart/2005/8/layout/process2"/>
    <dgm:cxn modelId="{A39E2C54-0EB5-4C59-BD79-D838288451AB}" type="presParOf" srcId="{19DF5FEC-63E6-4124-8B02-12C7D6764436}" destId="{AA966DC7-9FCE-45D2-8C84-7BDC268412EE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8F510-CB24-426C-AC2D-F8E3D7E1A6BB}">
      <dsp:nvSpPr>
        <dsp:cNvPr id="0" name=""/>
        <dsp:cNvSpPr/>
      </dsp:nvSpPr>
      <dsp:spPr>
        <a:xfrm>
          <a:off x="1640569" y="2911"/>
          <a:ext cx="4110260" cy="301384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Derailment</a:t>
          </a:r>
          <a:endParaRPr lang="en-US" sz="1200" b="1" kern="1200" dirty="0"/>
        </a:p>
      </dsp:txBody>
      <dsp:txXfrm>
        <a:off x="1649396" y="11738"/>
        <a:ext cx="4092606" cy="283730"/>
      </dsp:txXfrm>
    </dsp:sp>
    <dsp:sp modelId="{F67D8A7C-E518-459D-A2E9-9C35DDBD47B5}">
      <dsp:nvSpPr>
        <dsp:cNvPr id="0" name=""/>
        <dsp:cNvSpPr/>
      </dsp:nvSpPr>
      <dsp:spPr>
        <a:xfrm rot="5400000">
          <a:off x="3597912" y="317334"/>
          <a:ext cx="195575" cy="234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-5400000">
        <a:off x="3625293" y="336891"/>
        <a:ext cx="140814" cy="136903"/>
      </dsp:txXfrm>
    </dsp:sp>
    <dsp:sp modelId="{501EECB3-A9E7-49AB-841F-C3A306A4CC3B}">
      <dsp:nvSpPr>
        <dsp:cNvPr id="0" name=""/>
        <dsp:cNvSpPr/>
      </dsp:nvSpPr>
      <dsp:spPr>
        <a:xfrm>
          <a:off x="1681385" y="565063"/>
          <a:ext cx="4028629" cy="40075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baseline="0" dirty="0" smtClean="0">
              <a:solidFill>
                <a:schemeClr val="tx1"/>
              </a:solidFill>
            </a:rPr>
            <a:t>Hazmat Team Notified</a:t>
          </a:r>
          <a:endParaRPr lang="en-US" sz="1200" b="1" kern="1200" baseline="0" dirty="0">
            <a:solidFill>
              <a:schemeClr val="tx1"/>
            </a:solidFill>
          </a:endParaRPr>
        </a:p>
      </dsp:txBody>
      <dsp:txXfrm>
        <a:off x="1693123" y="576801"/>
        <a:ext cx="4005153" cy="377276"/>
      </dsp:txXfrm>
    </dsp:sp>
    <dsp:sp modelId="{0F5BE3CC-A49B-48A1-994A-3735741484E2}">
      <dsp:nvSpPr>
        <dsp:cNvPr id="0" name=""/>
        <dsp:cNvSpPr/>
      </dsp:nvSpPr>
      <dsp:spPr>
        <a:xfrm rot="5400000">
          <a:off x="3597912" y="978854"/>
          <a:ext cx="195575" cy="234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-5400000">
        <a:off x="3625293" y="998411"/>
        <a:ext cx="140814" cy="136903"/>
      </dsp:txXfrm>
    </dsp:sp>
    <dsp:sp modelId="{4902CFAF-0F38-4C4C-B130-D2AEF9945E62}">
      <dsp:nvSpPr>
        <dsp:cNvPr id="0" name=""/>
        <dsp:cNvSpPr/>
      </dsp:nvSpPr>
      <dsp:spPr>
        <a:xfrm>
          <a:off x="1586142" y="1226584"/>
          <a:ext cx="4219114" cy="38113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Hazmat Team Responds and Evaluates the Incident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597305" y="1237747"/>
        <a:ext cx="4196788" cy="358806"/>
      </dsp:txXfrm>
    </dsp:sp>
    <dsp:sp modelId="{A15D9A65-E856-4965-A838-72B31FE48DFC}">
      <dsp:nvSpPr>
        <dsp:cNvPr id="0" name=""/>
        <dsp:cNvSpPr/>
      </dsp:nvSpPr>
      <dsp:spPr>
        <a:xfrm rot="5400000">
          <a:off x="3597912" y="1620755"/>
          <a:ext cx="195575" cy="234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-5400000">
        <a:off x="3625293" y="1640312"/>
        <a:ext cx="140814" cy="136903"/>
      </dsp:txXfrm>
    </dsp:sp>
    <dsp:sp modelId="{9DA944D2-6940-4AC9-88FC-144F5E23AFD9}">
      <dsp:nvSpPr>
        <dsp:cNvPr id="0" name=""/>
        <dsp:cNvSpPr/>
      </dsp:nvSpPr>
      <dsp:spPr>
        <a:xfrm>
          <a:off x="1636136" y="1868484"/>
          <a:ext cx="4119126" cy="40039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baseline="0" dirty="0" smtClean="0">
              <a:solidFill>
                <a:schemeClr val="tx1"/>
              </a:solidFill>
            </a:rPr>
            <a:t>Environmental Group and LEADS Notified and Respond to the Incident</a:t>
          </a:r>
          <a:endParaRPr lang="en-US" sz="1200" b="1" kern="1200" baseline="0" dirty="0">
            <a:solidFill>
              <a:schemeClr val="tx1"/>
            </a:solidFill>
          </a:endParaRPr>
        </a:p>
      </dsp:txBody>
      <dsp:txXfrm>
        <a:off x="1647863" y="1880211"/>
        <a:ext cx="4095672" cy="376938"/>
      </dsp:txXfrm>
    </dsp:sp>
    <dsp:sp modelId="{381968A5-47D5-4104-A15E-4C288EA4F4C4}">
      <dsp:nvSpPr>
        <dsp:cNvPr id="0" name=""/>
        <dsp:cNvSpPr/>
      </dsp:nvSpPr>
      <dsp:spPr>
        <a:xfrm rot="5400000">
          <a:off x="3597912" y="2281915"/>
          <a:ext cx="195575" cy="234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-5400000">
        <a:off x="3625293" y="2301472"/>
        <a:ext cx="140814" cy="136903"/>
      </dsp:txXfrm>
    </dsp:sp>
    <dsp:sp modelId="{533F6CA3-FE82-4831-B92B-A31E549FAD7F}">
      <dsp:nvSpPr>
        <dsp:cNvPr id="0" name=""/>
        <dsp:cNvSpPr/>
      </dsp:nvSpPr>
      <dsp:spPr>
        <a:xfrm>
          <a:off x="1447810" y="2529644"/>
          <a:ext cx="4495778" cy="42875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CSXT Derailment Team* Evaluates and Coordinates the Roles </a:t>
          </a:r>
          <a:r>
            <a:rPr lang="en-US" sz="1200" b="1" kern="1200" baseline="0" dirty="0" smtClean="0">
              <a:solidFill>
                <a:schemeClr val="tx1"/>
              </a:solidFill>
            </a:rPr>
            <a:t>and</a:t>
          </a:r>
          <a:r>
            <a:rPr lang="en-US" sz="1200" b="1" kern="1200" dirty="0" smtClean="0">
              <a:solidFill>
                <a:schemeClr val="tx1"/>
              </a:solidFill>
            </a:rPr>
            <a:t> Responsibilities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460368" y="2542202"/>
        <a:ext cx="4470662" cy="403638"/>
      </dsp:txXfrm>
    </dsp:sp>
    <dsp:sp modelId="{6F862027-4B20-4F17-A892-B53A9C0DDA1F}">
      <dsp:nvSpPr>
        <dsp:cNvPr id="0" name=""/>
        <dsp:cNvSpPr/>
      </dsp:nvSpPr>
      <dsp:spPr>
        <a:xfrm rot="5400000">
          <a:off x="3597912" y="2971437"/>
          <a:ext cx="195575" cy="234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-5400000">
        <a:off x="3625293" y="2990994"/>
        <a:ext cx="140814" cy="136903"/>
      </dsp:txXfrm>
    </dsp:sp>
    <dsp:sp modelId="{5A8D4FEB-99F0-4E7C-B714-51B46E32CC05}">
      <dsp:nvSpPr>
        <dsp:cNvPr id="0" name=""/>
        <dsp:cNvSpPr/>
      </dsp:nvSpPr>
      <dsp:spPr>
        <a:xfrm>
          <a:off x="1632413" y="3219166"/>
          <a:ext cx="4126573" cy="522119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Senior HM Manager Oversees the Incident Management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647705" y="3234458"/>
        <a:ext cx="4095989" cy="491535"/>
      </dsp:txXfrm>
    </dsp:sp>
    <dsp:sp modelId="{50376323-8157-45AA-8373-AF1119E29683}">
      <dsp:nvSpPr>
        <dsp:cNvPr id="0" name=""/>
        <dsp:cNvSpPr/>
      </dsp:nvSpPr>
      <dsp:spPr>
        <a:xfrm rot="5400000">
          <a:off x="3597912" y="3754324"/>
          <a:ext cx="195575" cy="234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-5400000">
        <a:off x="3625293" y="3773881"/>
        <a:ext cx="140814" cy="136903"/>
      </dsp:txXfrm>
    </dsp:sp>
    <dsp:sp modelId="{F8443B45-7085-4E34-BA33-F3A1DCD22E56}">
      <dsp:nvSpPr>
        <dsp:cNvPr id="0" name=""/>
        <dsp:cNvSpPr/>
      </dsp:nvSpPr>
      <dsp:spPr>
        <a:xfrm>
          <a:off x="1632413" y="4002053"/>
          <a:ext cx="4126573" cy="52332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baseline="0" dirty="0" smtClean="0">
              <a:solidFill>
                <a:schemeClr val="tx1"/>
              </a:solidFill>
            </a:rPr>
            <a:t>Each Group Completes Roles and Responsibilities</a:t>
          </a:r>
          <a:endParaRPr lang="en-US" sz="1200" b="1" kern="1200" baseline="0" dirty="0">
            <a:solidFill>
              <a:schemeClr val="tx1"/>
            </a:solidFill>
          </a:endParaRPr>
        </a:p>
      </dsp:txBody>
      <dsp:txXfrm>
        <a:off x="1647741" y="4017381"/>
        <a:ext cx="4095917" cy="492667"/>
      </dsp:txXfrm>
    </dsp:sp>
    <dsp:sp modelId="{0D0E8193-64A5-473F-BE79-19CE6EE6078C}">
      <dsp:nvSpPr>
        <dsp:cNvPr id="0" name=""/>
        <dsp:cNvSpPr/>
      </dsp:nvSpPr>
      <dsp:spPr>
        <a:xfrm rot="5378592">
          <a:off x="3599268" y="4539871"/>
          <a:ext cx="197763" cy="234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-5400000">
        <a:off x="3627558" y="4558335"/>
        <a:ext cx="140814" cy="138434"/>
      </dsp:txXfrm>
    </dsp:sp>
    <dsp:sp modelId="{AA966DC7-9FCE-45D2-8C84-7BDC268412EE}">
      <dsp:nvSpPr>
        <dsp:cNvPr id="0" name=""/>
        <dsp:cNvSpPr/>
      </dsp:nvSpPr>
      <dsp:spPr>
        <a:xfrm>
          <a:off x="1636835" y="4789056"/>
          <a:ext cx="4126573" cy="369679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baseline="0" dirty="0" smtClean="0">
              <a:solidFill>
                <a:schemeClr val="tx1"/>
              </a:solidFill>
            </a:rPr>
            <a:t>Final Disposition/Closure Managed by  Environmental Group</a:t>
          </a:r>
          <a:endParaRPr lang="en-US" sz="1200" b="1" kern="1200" baseline="0" dirty="0">
            <a:solidFill>
              <a:schemeClr val="tx1"/>
            </a:solidFill>
          </a:endParaRPr>
        </a:p>
      </dsp:txBody>
      <dsp:txXfrm>
        <a:off x="1647663" y="4799884"/>
        <a:ext cx="4104917" cy="348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516DE-54EF-4A66-AB3C-D3BF2965A6F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3DAF-EA58-48D1-9D61-FCF1F60E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6B33B-6300-DF45-8030-18BAD58C4C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99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Mt. Carbon, WV – 2015</a:t>
            </a:r>
          </a:p>
          <a:p>
            <a:endParaRPr lang="en-US" dirty="0" smtClean="0"/>
          </a:p>
          <a:p>
            <a:r>
              <a:rPr lang="en-US" dirty="0" smtClean="0"/>
              <a:t>During the Response</a:t>
            </a:r>
            <a:r>
              <a:rPr lang="en-US" baseline="0" dirty="0" smtClean="0"/>
              <a:t> Phase where would the responder fit in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4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the Emergency Response Phase is over,</a:t>
            </a:r>
            <a:r>
              <a:rPr lang="en-US" baseline="0" dirty="0" smtClean="0"/>
              <a:t> now begins the work on damaged / non-compliant rail cars.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Transfers, repairs,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71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 Cars being staged</a:t>
            </a:r>
            <a:r>
              <a:rPr lang="en-US" baseline="0" dirty="0" smtClean="0"/>
              <a:t> for cleaning and purging.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Tracks are open at this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Waste</a:t>
            </a:r>
            <a:r>
              <a:rPr lang="en-US" baseline="0" dirty="0" smtClean="0"/>
              <a:t> is being stored for later off-site removal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26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CSX Remediation</a:t>
            </a:r>
            <a:r>
              <a:rPr lang="en-US" baseline="0" dirty="0" smtClean="0"/>
              <a:t> Team is on site long-term, handling environmental cleanup and restoration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9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Loads of Chlorine and Ammonia</a:t>
            </a:r>
            <a:r>
              <a:rPr lang="en-US" baseline="0" dirty="0" smtClean="0"/>
              <a:t>  are fewer and fewer each yard </a:t>
            </a:r>
          </a:p>
          <a:p>
            <a:r>
              <a:rPr lang="en-US" baseline="0" dirty="0" smtClean="0"/>
              <a:t>94% of accidents involving hazardous material are on the highway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4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</a:t>
            </a:r>
            <a:r>
              <a:rPr lang="en-US" baseline="0" dirty="0" smtClean="0"/>
              <a:t>o is of Lynchburg, VA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</a:t>
            </a:r>
            <a:r>
              <a:rPr lang="en-US" baseline="0" dirty="0" smtClean="0"/>
              <a:t>o is of Lynchburg, VA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3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Consist: </a:t>
            </a:r>
          </a:p>
          <a:p>
            <a:r>
              <a:rPr lang="en-US" dirty="0" smtClean="0"/>
              <a:t>Page</a:t>
            </a:r>
            <a:r>
              <a:rPr lang="en-US" baseline="0" dirty="0" smtClean="0"/>
              <a:t> 1 – Introduces Train ID, Locomotive ID’s, with DP Loco at position 112, How to tell if loaded/empty, how to identify HM cars</a:t>
            </a:r>
          </a:p>
          <a:p>
            <a:r>
              <a:rPr lang="en-US" baseline="0" dirty="0" smtClean="0"/>
              <a:t>Page 2 – Shows again how to tell if cars are loaded/empty and HM or not. How many loaded/empty cars in consist, and total cars in train</a:t>
            </a:r>
          </a:p>
          <a:p>
            <a:r>
              <a:rPr lang="en-US" baseline="0" dirty="0" smtClean="0"/>
              <a:t>Page 3 – CT 168 report, Key field codes, and shows every HM car and location on the train.  Review position revision area</a:t>
            </a:r>
          </a:p>
          <a:p>
            <a:r>
              <a:rPr lang="en-US" baseline="0" dirty="0" smtClean="0"/>
              <a:t>Page 4 – Block summary with Hazmat commodity info for each car</a:t>
            </a:r>
          </a:p>
          <a:p>
            <a:r>
              <a:rPr lang="en-US" baseline="0" dirty="0" smtClean="0"/>
              <a:t>Page 5 – Hazmat Special Handling Instructions for each type of hazmat on the train</a:t>
            </a:r>
          </a:p>
          <a:p>
            <a:r>
              <a:rPr lang="en-US" baseline="0" dirty="0" smtClean="0"/>
              <a:t>Page 6 – Illustrates how there is more than one car carrying the same commodity, and it’s position in train.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Standing Order</a:t>
            </a:r>
          </a:p>
          <a:p>
            <a:r>
              <a:rPr lang="en-US" baseline="0" dirty="0" smtClean="0"/>
              <a:t>Page 1 – Shows basic info in a spreadsheet form</a:t>
            </a:r>
          </a:p>
          <a:p>
            <a:r>
              <a:rPr lang="en-US" baseline="0" dirty="0" smtClean="0"/>
              <a:t>Page 2 – How to identify Hazmat cars among all the others</a:t>
            </a:r>
          </a:p>
          <a:p>
            <a:r>
              <a:rPr lang="en-US" baseline="0" dirty="0" smtClean="0"/>
              <a:t>Page 3 – How to identify a non-</a:t>
            </a:r>
            <a:r>
              <a:rPr lang="en-US" baseline="0" dirty="0" err="1" smtClean="0"/>
              <a:t>haz</a:t>
            </a:r>
            <a:r>
              <a:rPr lang="en-US" baseline="0" dirty="0" smtClean="0"/>
              <a:t> tank car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1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15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39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75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Crew Entrapment</a:t>
            </a:r>
          </a:p>
          <a:p>
            <a:endParaRPr lang="en-US" dirty="0" smtClean="0"/>
          </a:p>
          <a:p>
            <a:r>
              <a:rPr lang="en-US" dirty="0" smtClean="0"/>
              <a:t>What are the unique challenges associated with entrapped crew?</a:t>
            </a:r>
          </a:p>
          <a:p>
            <a:r>
              <a:rPr lang="en-US" dirty="0" smtClean="0"/>
              <a:t>-Different types of locomotives and access points</a:t>
            </a:r>
          </a:p>
          <a:p>
            <a:r>
              <a:rPr lang="en-US" dirty="0" smtClean="0"/>
              <a:t>-Where</a:t>
            </a:r>
            <a:r>
              <a:rPr lang="en-US" baseline="0" dirty="0" smtClean="0"/>
              <a:t> to cut if need be?  How to cut?</a:t>
            </a:r>
          </a:p>
          <a:p>
            <a:r>
              <a:rPr lang="en-US" baseline="0" dirty="0" smtClean="0"/>
              <a:t>-Dangers to First Responders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2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0ED85049-50B0-2D9D-0234-C8D9ACA1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54" y="260974"/>
            <a:ext cx="4173923" cy="63279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A3B5B6-DAB8-C1AE-9C55-433BE1FD6A25}"/>
              </a:ext>
            </a:extLst>
          </p:cNvPr>
          <p:cNvSpPr/>
          <p:nvPr userDrawn="1"/>
        </p:nvSpPr>
        <p:spPr>
          <a:xfrm>
            <a:off x="0" y="269046"/>
            <a:ext cx="7770712" cy="632797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SX_Logo.png">
            <a:extLst>
              <a:ext uri="{FF2B5EF4-FFF2-40B4-BE49-F238E27FC236}">
                <a16:creationId xmlns:a16="http://schemas.microsoft.com/office/drawing/2014/main" id="{3896A059-90D1-D026-2E17-7354A856D3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79" y="5703790"/>
            <a:ext cx="1307889" cy="5104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EFE65D-064E-1A33-30BA-7B408BA4FE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416" y="1685840"/>
            <a:ext cx="6364219" cy="2505808"/>
          </a:xfrm>
        </p:spPr>
        <p:txBody>
          <a:bodyPr anchor="t">
            <a:normAutofit/>
          </a:bodyPr>
          <a:lstStyle>
            <a:lvl1pPr algn="l">
              <a:defRPr sz="6000" b="1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The 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C6BC3D6-16FF-CA4C-94CD-0523128EB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80907" y="5799138"/>
            <a:ext cx="1373187" cy="631825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2400" b="1" dirty="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996341894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D298AD-FE43-354F-8823-B85320F411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4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633684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70875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88C7F1-3407-7C44-913F-CDE7D7166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4"/>
          </a:xfrm>
          <a:prstGeom prst="rect">
            <a:avLst/>
          </a:prstGeom>
          <a:noFill/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299575" y="1071563"/>
            <a:ext cx="2892425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633684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067873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ED3C57-594B-1F40-835C-782683C70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9"/>
          <a:stretch/>
        </p:blipFill>
        <p:spPr>
          <a:xfrm>
            <a:off x="5671983" y="1071563"/>
            <a:ext cx="6516841" cy="578643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71983" y="1071563"/>
            <a:ext cx="6520018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162474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ED3C57-594B-1F40-835C-782683C70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9"/>
          <a:stretch/>
        </p:blipFill>
        <p:spPr>
          <a:xfrm>
            <a:off x="5671983" y="1071563"/>
            <a:ext cx="6516841" cy="578643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71983" y="1071563"/>
            <a:ext cx="6520018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510591"/>
            <a:ext cx="3748471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49774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F2D7F4-879A-C24F-A6E5-0EC424B7FDA5}"/>
              </a:ext>
            </a:extLst>
          </p:cNvPr>
          <p:cNvSpPr/>
          <p:nvPr userDrawn="1"/>
        </p:nvSpPr>
        <p:spPr>
          <a:xfrm>
            <a:off x="8566178" y="1705708"/>
            <a:ext cx="2971800" cy="4396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510591"/>
            <a:ext cx="7287768" cy="270621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E98AFF-BDDF-814E-9C20-2C4F08E163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704975"/>
            <a:ext cx="2601913" cy="4397375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488874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F2D7F4-879A-C24F-A6E5-0EC424B7FDA5}"/>
              </a:ext>
            </a:extLst>
          </p:cNvPr>
          <p:cNvSpPr/>
          <p:nvPr userDrawn="1"/>
        </p:nvSpPr>
        <p:spPr>
          <a:xfrm>
            <a:off x="8566178" y="1705708"/>
            <a:ext cx="2971800" cy="4396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687692"/>
            <a:ext cx="7287768" cy="270621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24C835-F6E7-D342-8DE8-01490625B7B2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5DEB8C3-6FBD-1F4A-A13B-3B26F80500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704975"/>
            <a:ext cx="2601913" cy="4397375"/>
          </a:xfrm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785238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BE71D0-B60B-324B-B531-589C2DF06E5B}"/>
              </a:ext>
            </a:extLst>
          </p:cNvPr>
          <p:cNvSpPr/>
          <p:nvPr userDrawn="1"/>
        </p:nvSpPr>
        <p:spPr>
          <a:xfrm>
            <a:off x="5686391" y="1071563"/>
            <a:ext cx="6520018" cy="5786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F2760-7FB6-F14A-BF3D-D8090D0C8F86}"/>
              </a:ext>
            </a:extLst>
          </p:cNvPr>
          <p:cNvCxnSpPr>
            <a:cxnSpLocks/>
          </p:cNvCxnSpPr>
          <p:nvPr userDrawn="1"/>
        </p:nvCxnSpPr>
        <p:spPr>
          <a:xfrm>
            <a:off x="6444744" y="2299371"/>
            <a:ext cx="5093234" cy="1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BBDCBD52-EFD3-384D-97E5-AAAC1ED5D8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1083" y="1636766"/>
            <a:ext cx="5003554" cy="437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74EC6BF3-3392-5249-ACDC-F66AEA7164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44744" y="2633684"/>
            <a:ext cx="5093234" cy="3677066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490163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3388341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941951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3570749"/>
            <a:ext cx="3748471" cy="11384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E71D0-B60B-324B-B531-589C2DF06E5B}"/>
              </a:ext>
            </a:extLst>
          </p:cNvPr>
          <p:cNvSpPr/>
          <p:nvPr userDrawn="1"/>
        </p:nvSpPr>
        <p:spPr>
          <a:xfrm>
            <a:off x="5686391" y="1265890"/>
            <a:ext cx="6520018" cy="53961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AD76832-D3E1-B240-914A-4F976C8D330E}"/>
              </a:ext>
            </a:extLst>
          </p:cNvPr>
          <p:cNvSpPr txBox="1">
            <a:spLocks/>
          </p:cNvSpPr>
          <p:nvPr userDrawn="1"/>
        </p:nvSpPr>
        <p:spPr>
          <a:xfrm>
            <a:off x="6107112" y="1388984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5901D35-AB70-B246-9F04-721807A9781F}"/>
              </a:ext>
            </a:extLst>
          </p:cNvPr>
          <p:cNvSpPr txBox="1">
            <a:spLocks/>
          </p:cNvSpPr>
          <p:nvPr userDrawn="1"/>
        </p:nvSpPr>
        <p:spPr>
          <a:xfrm>
            <a:off x="6107112" y="2740875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78791890-0AD8-A748-BDC8-1FA363E19987}"/>
              </a:ext>
            </a:extLst>
          </p:cNvPr>
          <p:cNvSpPr txBox="1">
            <a:spLocks/>
          </p:cNvSpPr>
          <p:nvPr userDrawn="1"/>
        </p:nvSpPr>
        <p:spPr>
          <a:xfrm>
            <a:off x="6107111" y="3953791"/>
            <a:ext cx="2452689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Rail Cars</a:t>
            </a:r>
          </a:p>
        </p:txBody>
      </p:sp>
      <p:sp>
        <p:nvSpPr>
          <p:cNvPr id="27" name="Chart Placeholder 3">
            <a:extLst>
              <a:ext uri="{FF2B5EF4-FFF2-40B4-BE49-F238E27FC236}">
                <a16:creationId xmlns:a16="http://schemas.microsoft.com/office/drawing/2014/main" id="{F68E534E-D6C2-4E40-97C9-5C7C9C31C589}"/>
              </a:ext>
            </a:extLst>
          </p:cNvPr>
          <p:cNvSpPr txBox="1">
            <a:spLocks/>
          </p:cNvSpPr>
          <p:nvPr userDrawn="1"/>
        </p:nvSpPr>
        <p:spPr>
          <a:xfrm>
            <a:off x="8369300" y="542925"/>
            <a:ext cx="3617913" cy="578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69334D9-350C-664E-8E9B-D9E434E464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854" y="1536224"/>
            <a:ext cx="3682469" cy="9761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36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 1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08CD6A-7BF3-BC40-AC10-86687EF8F3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0" y="5001779"/>
            <a:ext cx="3994638" cy="11049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cinsectetur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incididumt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lavore</a:t>
            </a:r>
            <a:r>
              <a:rPr lang="en-US" dirty="0"/>
              <a:t> et dolore </a:t>
            </a:r>
            <a:r>
              <a:rPr lang="en-US" dirty="0" err="1"/>
              <a:t>mafna</a:t>
            </a:r>
            <a:r>
              <a:rPr lang="en-US" dirty="0"/>
              <a:t>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D1BFFD2-485B-BB47-9AF5-B16D7891949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5127" y="18715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2023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C4D2D50-8D90-1548-970A-5A994447F4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15127" y="3155200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4B07B694-A7B7-4F40-A074-7210072B9E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5127" y="43669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105k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5144BCE-7187-534C-B912-9DB73456A0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5272637"/>
            <a:ext cx="2417642" cy="11049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cinsectetur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dolore </a:t>
            </a:r>
            <a:r>
              <a:rPr lang="en-US" dirty="0" err="1"/>
              <a:t>mafna</a:t>
            </a:r>
            <a:r>
              <a:rPr lang="en-US" dirty="0"/>
              <a:t>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8" name="Chart Placeholder 37">
            <a:extLst>
              <a:ext uri="{FF2B5EF4-FFF2-40B4-BE49-F238E27FC236}">
                <a16:creationId xmlns:a16="http://schemas.microsoft.com/office/drawing/2014/main" id="{ABFD0F27-1A91-6540-AC55-91099B1BCE5D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732838" y="1265890"/>
            <a:ext cx="3473450" cy="539619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52037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3388341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941951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3570749"/>
            <a:ext cx="3748471" cy="11384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E71D0-B60B-324B-B531-589C2DF06E5B}"/>
              </a:ext>
            </a:extLst>
          </p:cNvPr>
          <p:cNvSpPr/>
          <p:nvPr userDrawn="1"/>
        </p:nvSpPr>
        <p:spPr>
          <a:xfrm>
            <a:off x="5686391" y="1071563"/>
            <a:ext cx="6520018" cy="5786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AD76832-D3E1-B240-914A-4F976C8D330E}"/>
              </a:ext>
            </a:extLst>
          </p:cNvPr>
          <p:cNvSpPr txBox="1">
            <a:spLocks/>
          </p:cNvSpPr>
          <p:nvPr userDrawn="1"/>
        </p:nvSpPr>
        <p:spPr>
          <a:xfrm>
            <a:off x="6107112" y="1265889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5901D35-AB70-B246-9F04-721807A9781F}"/>
              </a:ext>
            </a:extLst>
          </p:cNvPr>
          <p:cNvSpPr txBox="1">
            <a:spLocks/>
          </p:cNvSpPr>
          <p:nvPr userDrawn="1"/>
        </p:nvSpPr>
        <p:spPr>
          <a:xfrm>
            <a:off x="6107112" y="2652950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78791890-0AD8-A748-BDC8-1FA363E19987}"/>
              </a:ext>
            </a:extLst>
          </p:cNvPr>
          <p:cNvSpPr txBox="1">
            <a:spLocks/>
          </p:cNvSpPr>
          <p:nvPr userDrawn="1"/>
        </p:nvSpPr>
        <p:spPr>
          <a:xfrm>
            <a:off x="6107111" y="3953791"/>
            <a:ext cx="2452689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Rail Cars</a:t>
            </a:r>
          </a:p>
        </p:txBody>
      </p:sp>
      <p:sp>
        <p:nvSpPr>
          <p:cNvPr id="27" name="Chart Placeholder 3">
            <a:extLst>
              <a:ext uri="{FF2B5EF4-FFF2-40B4-BE49-F238E27FC236}">
                <a16:creationId xmlns:a16="http://schemas.microsoft.com/office/drawing/2014/main" id="{F68E534E-D6C2-4E40-97C9-5C7C9C31C589}"/>
              </a:ext>
            </a:extLst>
          </p:cNvPr>
          <p:cNvSpPr txBox="1">
            <a:spLocks/>
          </p:cNvSpPr>
          <p:nvPr userDrawn="1"/>
        </p:nvSpPr>
        <p:spPr>
          <a:xfrm>
            <a:off x="8369300" y="542925"/>
            <a:ext cx="3617913" cy="578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69334D9-350C-664E-8E9B-D9E434E464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854" y="1536224"/>
            <a:ext cx="3682469" cy="9761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36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 1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08CD6A-7BF3-BC40-AC10-86687EF8F3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0" y="5001779"/>
            <a:ext cx="3994638" cy="11049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cinsectetur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incididumt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lavore</a:t>
            </a:r>
            <a:r>
              <a:rPr lang="en-US" dirty="0"/>
              <a:t> et dolore </a:t>
            </a:r>
            <a:r>
              <a:rPr lang="en-US" dirty="0" err="1"/>
              <a:t>mafna</a:t>
            </a:r>
            <a:r>
              <a:rPr lang="en-US" dirty="0"/>
              <a:t>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D1BFFD2-485B-BB47-9AF5-B16D7891949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5127" y="1748429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2023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C4D2D50-8D90-1548-970A-5A994447F4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15127" y="3067275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4B07B694-A7B7-4F40-A074-7210072B9E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5127" y="43669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105k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5144BCE-7187-534C-B912-9DB73456A0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5272637"/>
            <a:ext cx="2417642" cy="11049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cinsectetur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incididumt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lavore</a:t>
            </a:r>
            <a:r>
              <a:rPr lang="en-US" dirty="0"/>
              <a:t> et dolore </a:t>
            </a:r>
            <a:r>
              <a:rPr lang="en-US" dirty="0" err="1"/>
              <a:t>mafna</a:t>
            </a:r>
            <a:r>
              <a:rPr lang="en-US" dirty="0"/>
              <a:t>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8" name="Chart Placeholder 37">
            <a:extLst>
              <a:ext uri="{FF2B5EF4-FFF2-40B4-BE49-F238E27FC236}">
                <a16:creationId xmlns:a16="http://schemas.microsoft.com/office/drawing/2014/main" id="{ABFD0F27-1A91-6540-AC55-91099B1BCE5D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732838" y="1071563"/>
            <a:ext cx="3473450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1341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3388341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941951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3570749"/>
            <a:ext cx="3748471" cy="11384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AD76832-D3E1-B240-914A-4F976C8D330E}"/>
              </a:ext>
            </a:extLst>
          </p:cNvPr>
          <p:cNvSpPr txBox="1">
            <a:spLocks/>
          </p:cNvSpPr>
          <p:nvPr userDrawn="1"/>
        </p:nvSpPr>
        <p:spPr>
          <a:xfrm>
            <a:off x="6107112" y="1265889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5901D35-AB70-B246-9F04-721807A9781F}"/>
              </a:ext>
            </a:extLst>
          </p:cNvPr>
          <p:cNvSpPr txBox="1">
            <a:spLocks/>
          </p:cNvSpPr>
          <p:nvPr userDrawn="1"/>
        </p:nvSpPr>
        <p:spPr>
          <a:xfrm>
            <a:off x="6107112" y="2652950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78791890-0AD8-A748-BDC8-1FA363E19987}"/>
              </a:ext>
            </a:extLst>
          </p:cNvPr>
          <p:cNvSpPr txBox="1">
            <a:spLocks/>
          </p:cNvSpPr>
          <p:nvPr userDrawn="1"/>
        </p:nvSpPr>
        <p:spPr>
          <a:xfrm>
            <a:off x="6107111" y="3953791"/>
            <a:ext cx="2452689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Rail Cars</a:t>
            </a:r>
          </a:p>
        </p:txBody>
      </p:sp>
      <p:sp>
        <p:nvSpPr>
          <p:cNvPr id="27" name="Chart Placeholder 3">
            <a:extLst>
              <a:ext uri="{FF2B5EF4-FFF2-40B4-BE49-F238E27FC236}">
                <a16:creationId xmlns:a16="http://schemas.microsoft.com/office/drawing/2014/main" id="{F68E534E-D6C2-4E40-97C9-5C7C9C31C589}"/>
              </a:ext>
            </a:extLst>
          </p:cNvPr>
          <p:cNvSpPr txBox="1">
            <a:spLocks/>
          </p:cNvSpPr>
          <p:nvPr userDrawn="1"/>
        </p:nvSpPr>
        <p:spPr>
          <a:xfrm>
            <a:off x="8369300" y="542925"/>
            <a:ext cx="3617913" cy="578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69334D9-350C-664E-8E9B-D9E434E464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854" y="1536224"/>
            <a:ext cx="3682469" cy="9761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36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 1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08CD6A-7BF3-BC40-AC10-86687EF8F3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0" y="5001779"/>
            <a:ext cx="3994638" cy="11049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cinsectetur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incididumt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lavore</a:t>
            </a:r>
            <a:r>
              <a:rPr lang="en-US" dirty="0"/>
              <a:t> et dolore </a:t>
            </a:r>
            <a:r>
              <a:rPr lang="en-US" dirty="0" err="1"/>
              <a:t>mafna</a:t>
            </a:r>
            <a:r>
              <a:rPr lang="en-US" dirty="0"/>
              <a:t>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D1BFFD2-485B-BB47-9AF5-B16D7891949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5127" y="1748429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2023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C4D2D50-8D90-1548-970A-5A994447F4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15127" y="3067275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4B07B694-A7B7-4F40-A074-7210072B9E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5127" y="43669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105k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5144BCE-7187-534C-B912-9DB73456A0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5272637"/>
            <a:ext cx="2417642" cy="11049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cinsectetur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incididumt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lavore</a:t>
            </a:r>
            <a:r>
              <a:rPr lang="en-US" dirty="0"/>
              <a:t> et dolore </a:t>
            </a:r>
            <a:r>
              <a:rPr lang="en-US" dirty="0" err="1"/>
              <a:t>mafna</a:t>
            </a:r>
            <a:r>
              <a:rPr lang="en-US" dirty="0"/>
              <a:t>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8" name="Chart Placeholder 37">
            <a:extLst>
              <a:ext uri="{FF2B5EF4-FFF2-40B4-BE49-F238E27FC236}">
                <a16:creationId xmlns:a16="http://schemas.microsoft.com/office/drawing/2014/main" id="{ABFD0F27-1A91-6540-AC55-91099B1BCE5D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732838" y="1071563"/>
            <a:ext cx="3473450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7431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1116050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1192806" y="2451277"/>
            <a:ext cx="4557812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145" y="2004887"/>
            <a:ext cx="4477559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936DA48-1904-474C-A7CB-626E9A9F160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92823" y="2673350"/>
            <a:ext cx="4557346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6276A3-AC99-414C-8E63-3A30EF5CC037}"/>
              </a:ext>
            </a:extLst>
          </p:cNvPr>
          <p:cNvCxnSpPr>
            <a:cxnSpLocks/>
          </p:cNvCxnSpPr>
          <p:nvPr userDrawn="1"/>
        </p:nvCxnSpPr>
        <p:spPr>
          <a:xfrm>
            <a:off x="6204421" y="2451277"/>
            <a:ext cx="4557812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F48DDFF8-5657-EA45-AF98-96ED52E6B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760" y="2004887"/>
            <a:ext cx="4477559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Chart</a:t>
            </a:r>
          </a:p>
        </p:txBody>
      </p:sp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96702B0C-5EC8-CA44-8B30-F43581ADAE3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204438" y="2673350"/>
            <a:ext cx="4557346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17322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168486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023" y="2004887"/>
            <a:ext cx="3112696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936DA48-1904-474C-A7CB-626E9A9F160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7700" y="2673350"/>
            <a:ext cx="3168162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B0CF1F-6B8D-944D-9A2B-DE130311FFF5}"/>
              </a:ext>
            </a:extLst>
          </p:cNvPr>
          <p:cNvCxnSpPr>
            <a:cxnSpLocks/>
          </p:cNvCxnSpPr>
          <p:nvPr userDrawn="1"/>
        </p:nvCxnSpPr>
        <p:spPr>
          <a:xfrm>
            <a:off x="4511757" y="2451277"/>
            <a:ext cx="3168486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AEB01E06-D5D9-AA40-AEEC-77E6813F1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8097" y="2004887"/>
            <a:ext cx="3112696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Chart</a:t>
            </a:r>
          </a:p>
        </p:txBody>
      </p:sp>
      <p:sp>
        <p:nvSpPr>
          <p:cNvPr id="20" name="Chart Placeholder 4">
            <a:extLst>
              <a:ext uri="{FF2B5EF4-FFF2-40B4-BE49-F238E27FC236}">
                <a16:creationId xmlns:a16="http://schemas.microsoft.com/office/drawing/2014/main" id="{A02187F8-280E-9547-BD8E-45C61EFD922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11774" y="2673350"/>
            <a:ext cx="3168162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EE50CD-91EC-E34E-BFB8-023B7BD3F928}"/>
              </a:ext>
            </a:extLst>
          </p:cNvPr>
          <p:cNvCxnSpPr>
            <a:cxnSpLocks/>
          </p:cNvCxnSpPr>
          <p:nvPr userDrawn="1"/>
        </p:nvCxnSpPr>
        <p:spPr>
          <a:xfrm>
            <a:off x="8369491" y="2451277"/>
            <a:ext cx="3168486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C04DDD1-E600-A949-9828-97BA2FDFCA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5831" y="2004887"/>
            <a:ext cx="3112696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of Chart</a:t>
            </a:r>
          </a:p>
        </p:txBody>
      </p:sp>
      <p:sp>
        <p:nvSpPr>
          <p:cNvPr id="23" name="Chart Placeholder 4">
            <a:extLst>
              <a:ext uri="{FF2B5EF4-FFF2-40B4-BE49-F238E27FC236}">
                <a16:creationId xmlns:a16="http://schemas.microsoft.com/office/drawing/2014/main" id="{9C1580F7-015B-3848-BFF0-20AAB3D2AD90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369508" y="2673350"/>
            <a:ext cx="3168162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5823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D54909-936C-8D41-98EF-AACD10B7D548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C689F7-CF2C-C74E-9303-EECD790B30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912EA6-F6E0-114D-B839-818AF376D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42C2A8-C801-474A-914E-022E28CFE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3BE68E-A360-E749-9B95-B770AA75C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6E71CE-3160-2C49-9EBA-36C6DCE4D0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659606"/>
              <a:ext cx="1449388" cy="14493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B60014-6740-404D-A3F2-1BC8C554D3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BB1178-E296-3F4B-84E8-91CBFCDAE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1DF90F-513A-C641-B47E-82A9812635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C82636-0839-6145-B080-4EABA0CF65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8960D5-5C7C-6D41-BA93-2AE42DA38D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7AD17A-85FD-9E40-B318-5776F6D56C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49FA8B-5B56-0B4B-9DAD-3BD1057C4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A4CF56-DF57-2640-B887-10748697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B4E4AD-D11D-4C43-AFC1-9C3B296E7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207D51-C020-F74E-9CED-04D88C7F1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756500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118241-F58D-2F49-A984-A40A0BAE7B0F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DC5B2B6-3AE8-D749-871D-D95901207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8436561-7D64-464C-84F9-25EA82F17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260963D-496A-784A-9713-5ED1DFBAFA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27890AA-DC02-864A-84B7-99D9C120E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A7EF6D6-27E8-F24D-BEDD-649EB58E21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59606"/>
              <a:ext cx="1437409" cy="144938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1CA0AD5-852F-274A-9BBC-C04678078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A227A7-7F70-9B49-93DC-F1B36B88E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E09A2EF-2C08-F545-B777-D138A2327C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4ABCA19-C99A-5649-BEDE-D5E2C0D3C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2D31E2-F874-0C4D-93B4-7EF57DE55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6854847-D118-5C4B-A8F1-19F0F039DF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96496F4-1957-5441-9191-C20E3D2C4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B3483AE-1FDD-6A4D-BD3A-4DFFB83EA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CA765FD-605C-8B4B-A566-F80F778C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8DA844A-B7ED-A24C-ADD8-18CE26A1B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90704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195B0FB-4157-BB4F-A474-566EBF4276AD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6206368-00DF-E744-A8AE-E5B8822AD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375C1BE-9A5D-E940-A8FD-B5C1DC3236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DDF4758-AA58-BF48-8272-69013C867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60A70F-010B-C14B-8744-76766BF79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22C93D-F2AC-2B42-B594-A6818D56D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65595"/>
              <a:ext cx="1437409" cy="143740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CE4C5AA-131F-C446-A134-A99E14427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36269C6-CFE7-B544-B516-F42025DB1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8A3B9DA-DCC1-1940-AEB1-191F6D0A8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3CEBEB8-8488-8C42-B97D-A6674EA37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CBBCF19-B09C-BE44-B937-30D1DB9B4F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88A04A0-3B83-8843-B723-EE0100890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FE5F9DB-5BF6-0C46-A1FB-2DF7B8B9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F466EEF-A82F-FA4B-8F0B-59654339D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508DF4A-3766-D04F-9140-9EC0B0B9FE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09026F8-8C57-AF4F-A5AE-A38678A67A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242954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B0D542-CDDB-4347-9FB5-EC33CFA38BB5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E8E39FE-E7E6-354B-9839-2CF007312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3199096-C565-3946-B5D3-D873E538F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EC98C21-4AA9-D64F-ADB0-ECED7CE3F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3ABE1B4-9A95-1A4A-BD1A-6205D69DA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BA401D3-AC37-FD4B-B8B5-7EB0A78C8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65595"/>
              <a:ext cx="1437409" cy="143740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F2C64EB-3B3C-9F42-A9CB-0EA40271B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0A7CB43-6421-174E-A242-3BB9BE9CA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297343-DB8F-2543-9334-DC6C599F1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4341F04-A087-A94B-9349-038153A46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02C596E-9F7A-6C48-9FB7-8F9CAC9A2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3E9ED3-1C7B-7A40-B954-FA3437F67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1F903E4-1442-E64C-A1A5-948217ABFF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915CCE1-5C1D-204F-9526-B7888B411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AF9C2CC-C157-4045-9B93-BD23A0E33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7D0F5D6-48F3-0947-A515-5DBAF506A9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654283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F0BD67-C9BE-274E-AAD2-9DDA42D723CE}"/>
              </a:ext>
            </a:extLst>
          </p:cNvPr>
          <p:cNvGrpSpPr/>
          <p:nvPr userDrawn="1"/>
        </p:nvGrpSpPr>
        <p:grpSpPr>
          <a:xfrm>
            <a:off x="1701430" y="1735875"/>
            <a:ext cx="4990123" cy="1191107"/>
            <a:chOff x="836612" y="659606"/>
            <a:chExt cx="6072188" cy="14493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989092-C9B6-5946-829E-33044D260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5334ED-CD50-D74D-ADFE-0B7CB54877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65595"/>
              <a:ext cx="1437409" cy="14374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138B85-D997-2847-BE58-515721167B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936544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73490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0DC5E-0112-1041-B4EE-AF60324D6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45" y="269046"/>
            <a:ext cx="7766709" cy="63279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4F9ADD-5810-A44D-AF0A-CE606F73A701}"/>
              </a:ext>
            </a:extLst>
          </p:cNvPr>
          <p:cNvSpPr/>
          <p:nvPr userDrawn="1"/>
        </p:nvSpPr>
        <p:spPr>
          <a:xfrm>
            <a:off x="8018255" y="269046"/>
            <a:ext cx="4170569" cy="6327978"/>
          </a:xfrm>
          <a:prstGeom prst="rect">
            <a:avLst/>
          </a:prstGeom>
          <a:solidFill>
            <a:srgbClr val="00346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78EB7-5AA7-1D43-8046-D222433DFE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825" y="1266092"/>
            <a:ext cx="3238256" cy="443769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695389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7ECE917E-1F9A-0947-AF59-C8CE76851E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84625" y="1313419"/>
            <a:ext cx="7007376" cy="554458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change picture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1EDDDBE3-C3A8-7048-BCB4-6CC51E7DE6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172" y="1494566"/>
            <a:ext cx="4102602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099A0586-D12B-F64B-94B6-9B7AF91B77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7833" y="1940956"/>
            <a:ext cx="4176134" cy="310059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FD972-2EFA-F146-8B5B-F06E726FD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3277610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or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F30115-012D-BD4D-ADBA-4F7FB91CC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217" y="2764134"/>
            <a:ext cx="3403206" cy="13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5166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446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6C6E1-7ABC-CF4B-A170-E55A04C9CA55}"/>
              </a:ext>
            </a:extLst>
          </p:cNvPr>
          <p:cNvSpPr/>
          <p:nvPr userDrawn="1"/>
        </p:nvSpPr>
        <p:spPr>
          <a:xfrm>
            <a:off x="1" y="269046"/>
            <a:ext cx="12191999" cy="6327978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D8DB15-1619-F04A-BEC2-11E964495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9" y="5703790"/>
            <a:ext cx="1303590" cy="510440"/>
          </a:xfrm>
          <a:prstGeom prst="rect">
            <a:avLst/>
          </a:prstGeom>
        </p:spPr>
      </p:pic>
      <p:pic>
        <p:nvPicPr>
          <p:cNvPr id="22" name="Picture 21" descr="CSX_Logo.png">
            <a:extLst>
              <a:ext uri="{FF2B5EF4-FFF2-40B4-BE49-F238E27FC236}">
                <a16:creationId xmlns:a16="http://schemas.microsoft.com/office/drawing/2014/main" id="{349BA77C-A428-D241-94FE-60C476CAD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5703790"/>
            <a:ext cx="1308230" cy="51044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8DFBB95-C14A-8749-AE31-C482B00161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467667"/>
            <a:ext cx="8066088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The Section Divider Goes Here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96EA95A-53AC-534D-B832-C12A5B5A6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3571241"/>
            <a:ext cx="8066088" cy="5104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9C294390-E21C-7F41-919F-FCE793D7A2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4292601"/>
            <a:ext cx="8066088" cy="350519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2940848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446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6C6E1-7ABC-CF4B-A170-E55A04C9CA55}"/>
              </a:ext>
            </a:extLst>
          </p:cNvPr>
          <p:cNvSpPr/>
          <p:nvPr userDrawn="1"/>
        </p:nvSpPr>
        <p:spPr>
          <a:xfrm>
            <a:off x="1" y="269046"/>
            <a:ext cx="12191999" cy="6327978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D8DB15-1619-F04A-BEC2-11E964495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9" y="5703790"/>
            <a:ext cx="1303590" cy="510440"/>
          </a:xfrm>
          <a:prstGeom prst="rect">
            <a:avLst/>
          </a:prstGeom>
        </p:spPr>
      </p:pic>
      <p:pic>
        <p:nvPicPr>
          <p:cNvPr id="22" name="Picture 21" descr="CSX_Logo.png">
            <a:extLst>
              <a:ext uri="{FF2B5EF4-FFF2-40B4-BE49-F238E27FC236}">
                <a16:creationId xmlns:a16="http://schemas.microsoft.com/office/drawing/2014/main" id="{349BA77C-A428-D241-94FE-60C476CAD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5703790"/>
            <a:ext cx="1308230" cy="510440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96EA95A-53AC-534D-B832-C12A5B5A6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3571241"/>
            <a:ext cx="8066088" cy="51044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9C294390-E21C-7F41-919F-FCE793D7A2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4292601"/>
            <a:ext cx="8066088" cy="350519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C36B789-DE75-C048-B618-BA14B7C89B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875" y="1322638"/>
            <a:ext cx="8066088" cy="2114080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The Section</a:t>
            </a:r>
            <a:br>
              <a:rPr lang="en-US" dirty="0"/>
            </a:br>
            <a:r>
              <a:rPr lang="en-US" dirty="0"/>
              <a:t>Divider Goes Here</a:t>
            </a:r>
          </a:p>
        </p:txBody>
      </p:sp>
    </p:spTree>
    <p:extLst>
      <p:ext uri="{BB962C8B-B14F-4D97-AF65-F5344CB8AC3E}">
        <p14:creationId xmlns:p14="http://schemas.microsoft.com/office/powerpoint/2010/main" val="405685980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446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6C6E1-7ABC-CF4B-A170-E55A04C9CA55}"/>
              </a:ext>
            </a:extLst>
          </p:cNvPr>
          <p:cNvSpPr/>
          <p:nvPr userDrawn="1"/>
        </p:nvSpPr>
        <p:spPr>
          <a:xfrm>
            <a:off x="1" y="269046"/>
            <a:ext cx="12191999" cy="6327978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D8DB15-1619-F04A-BEC2-11E964495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9" y="5703790"/>
            <a:ext cx="1303590" cy="510440"/>
          </a:xfrm>
          <a:prstGeom prst="rect">
            <a:avLst/>
          </a:prstGeom>
        </p:spPr>
      </p:pic>
      <p:pic>
        <p:nvPicPr>
          <p:cNvPr id="22" name="Picture 21" descr="CSX_Logo.png">
            <a:extLst>
              <a:ext uri="{FF2B5EF4-FFF2-40B4-BE49-F238E27FC236}">
                <a16:creationId xmlns:a16="http://schemas.microsoft.com/office/drawing/2014/main" id="{349BA77C-A428-D241-94FE-60C476CAD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5703790"/>
            <a:ext cx="1308230" cy="510440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96EA95A-53AC-534D-B832-C12A5B5A6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3571241"/>
            <a:ext cx="8066088" cy="51044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9C294390-E21C-7F41-919F-FCE793D7A2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4292601"/>
            <a:ext cx="8066088" cy="350519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C36B789-DE75-C048-B618-BA14B7C89B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875" y="1322638"/>
            <a:ext cx="8066088" cy="2114080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Section</a:t>
            </a:r>
            <a:br>
              <a:rPr lang="en-US" dirty="0"/>
            </a:br>
            <a:r>
              <a:rPr lang="en-US" dirty="0"/>
              <a:t>Divider Goes Here</a:t>
            </a:r>
          </a:p>
        </p:txBody>
      </p:sp>
    </p:spTree>
    <p:extLst>
      <p:ext uri="{BB962C8B-B14F-4D97-AF65-F5344CB8AC3E}">
        <p14:creationId xmlns:p14="http://schemas.microsoft.com/office/powerpoint/2010/main" val="4272262052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1893486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1447096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075893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1FBFC05-3D4A-DC43-B474-722A697D55B3}"/>
              </a:ext>
            </a:extLst>
          </p:cNvPr>
          <p:cNvSpPr/>
          <p:nvPr userDrawn="1"/>
        </p:nvSpPr>
        <p:spPr>
          <a:xfrm>
            <a:off x="647683" y="5095397"/>
            <a:ext cx="7287768" cy="1369411"/>
          </a:xfrm>
          <a:prstGeom prst="rect">
            <a:avLst/>
          </a:prstGeom>
          <a:solidFill>
            <a:srgbClr val="F9A0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AEE88-B3D0-3446-8402-8C5196C1227C}"/>
              </a:ext>
            </a:extLst>
          </p:cNvPr>
          <p:cNvSpPr/>
          <p:nvPr userDrawn="1"/>
        </p:nvSpPr>
        <p:spPr>
          <a:xfrm>
            <a:off x="8566177" y="1447096"/>
            <a:ext cx="2971800" cy="5064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59B22A-D663-0744-8199-0E8ACB0AB0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447097"/>
            <a:ext cx="2601913" cy="5064574"/>
          </a:xfrm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BC904828-68C6-614B-AFBD-0AAFD6F5DA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8409" y="5095398"/>
            <a:ext cx="6846316" cy="136941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8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/>
            </a:pPr>
            <a:r>
              <a:rPr lang="en-US" dirty="0"/>
              <a:t>Lorem Ipsum Callout</a:t>
            </a:r>
            <a:br>
              <a:rPr lang="en-US" dirty="0"/>
            </a:br>
            <a:r>
              <a:rPr lang="en-US" dirty="0"/>
              <a:t>Lorem Ipsum Callout</a:t>
            </a:r>
          </a:p>
        </p:txBody>
      </p:sp>
    </p:spTree>
    <p:extLst>
      <p:ext uri="{BB962C8B-B14F-4D97-AF65-F5344CB8AC3E}">
        <p14:creationId xmlns:p14="http://schemas.microsoft.com/office/powerpoint/2010/main" val="388420076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1893486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1447096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075893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1FBFC05-3D4A-DC43-B474-722A697D55B3}"/>
              </a:ext>
            </a:extLst>
          </p:cNvPr>
          <p:cNvSpPr/>
          <p:nvPr userDrawn="1"/>
        </p:nvSpPr>
        <p:spPr>
          <a:xfrm>
            <a:off x="647683" y="5095397"/>
            <a:ext cx="7287768" cy="136941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AEE88-B3D0-3446-8402-8C5196C1227C}"/>
              </a:ext>
            </a:extLst>
          </p:cNvPr>
          <p:cNvSpPr/>
          <p:nvPr userDrawn="1"/>
        </p:nvSpPr>
        <p:spPr>
          <a:xfrm>
            <a:off x="8566177" y="1447096"/>
            <a:ext cx="2971800" cy="5064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59B22A-D663-0744-8199-0E8ACB0AB0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447097"/>
            <a:ext cx="2601913" cy="5064574"/>
          </a:xfrm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BC904828-68C6-614B-AFBD-0AAFD6F5DA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8409" y="5095398"/>
            <a:ext cx="6846316" cy="136941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/>
            </a:pPr>
            <a:r>
              <a:rPr lang="en-US" dirty="0"/>
              <a:t>Lorem Ipsum Callout</a:t>
            </a:r>
            <a:br>
              <a:rPr lang="en-US" dirty="0"/>
            </a:br>
            <a:r>
              <a:rPr lang="en-US" dirty="0"/>
              <a:t>Lorem Ipsum Callout</a:t>
            </a:r>
          </a:p>
        </p:txBody>
      </p:sp>
    </p:spTree>
    <p:extLst>
      <p:ext uri="{BB962C8B-B14F-4D97-AF65-F5344CB8AC3E}">
        <p14:creationId xmlns:p14="http://schemas.microsoft.com/office/powerpoint/2010/main" val="3429884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8B248-377A-BC42-9BDF-FD48A86F8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6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4A095A-DEBF-8C4D-941D-F31F2CCB45BE}"/>
              </a:ext>
            </a:extLst>
          </p:cNvPr>
          <p:cNvCxnSpPr>
            <a:cxnSpLocks/>
          </p:cNvCxnSpPr>
          <p:nvPr userDrawn="1"/>
        </p:nvCxnSpPr>
        <p:spPr>
          <a:xfrm>
            <a:off x="4780068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059EC7-085B-454F-B60B-4D08A876332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86407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CFCF1F29-CF4B-A74E-8DB5-B4D41C91D6E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80068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4134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8B248-377A-BC42-9BDF-FD48A86F8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6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4A095A-DEBF-8C4D-941D-F31F2CCB45BE}"/>
              </a:ext>
            </a:extLst>
          </p:cNvPr>
          <p:cNvCxnSpPr>
            <a:cxnSpLocks/>
          </p:cNvCxnSpPr>
          <p:nvPr userDrawn="1"/>
        </p:nvCxnSpPr>
        <p:spPr>
          <a:xfrm>
            <a:off x="4780068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059EC7-085B-454F-B60B-4D08A876332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86407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CFCF1F29-CF4B-A74E-8DB5-B4D41C91D6E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80068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299575" y="1071563"/>
            <a:ext cx="2892425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483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1324C3-355D-C9D7-FACE-30FA8453991F}"/>
              </a:ext>
            </a:extLst>
          </p:cNvPr>
          <p:cNvSpPr/>
          <p:nvPr userDrawn="1"/>
        </p:nvSpPr>
        <p:spPr>
          <a:xfrm>
            <a:off x="0" y="0"/>
            <a:ext cx="12192000" cy="1076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C9F6FF-D254-E943-B51D-5C06091BD45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86" y="315578"/>
            <a:ext cx="1191826" cy="465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553D21-B9B7-A847-B496-5D680A23C07B}"/>
              </a:ext>
            </a:extLst>
          </p:cNvPr>
          <p:cNvCxnSpPr>
            <a:cxnSpLocks/>
          </p:cNvCxnSpPr>
          <p:nvPr userDrawn="1"/>
        </p:nvCxnSpPr>
        <p:spPr>
          <a:xfrm>
            <a:off x="1989176" y="318150"/>
            <a:ext cx="0" cy="44385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2D07F-FABA-F24D-BE69-5F7DB0E4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393192"/>
            <a:ext cx="7287768" cy="344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2B474-277F-4941-963D-DC3AC3EEB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5F09C-2B74-8240-B52C-0865BABDE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A334-9228-E04D-ADA8-F38517D4B63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66E45-42CD-0E4F-8D9D-572ABCAB3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2B307-5311-5F4B-A97B-7D3BE4941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FD488-33C8-1C4E-9B5D-035CDE3B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58" r:id="rId2"/>
    <p:sldLayoutId id="2147483715" r:id="rId3"/>
    <p:sldLayoutId id="2147483738" r:id="rId4"/>
    <p:sldLayoutId id="2147483739" r:id="rId5"/>
    <p:sldLayoutId id="2147483736" r:id="rId6"/>
    <p:sldLayoutId id="2147483737" r:id="rId7"/>
    <p:sldLayoutId id="2147483716" r:id="rId8"/>
    <p:sldLayoutId id="2147483717" r:id="rId9"/>
    <p:sldLayoutId id="2147483719" r:id="rId10"/>
    <p:sldLayoutId id="2147483718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7" r:id="rId17"/>
    <p:sldLayoutId id="2147483725" r:id="rId18"/>
    <p:sldLayoutId id="2147483726" r:id="rId19"/>
    <p:sldLayoutId id="2147483729" r:id="rId20"/>
    <p:sldLayoutId id="2147483728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691" r:id="rId28"/>
    <p:sldLayoutId id="2147483662" r:id="rId29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0" Type="http://schemas.openxmlformats.org/officeDocument/2006/relationships/image" Target="../media/image93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.JPG"/><Relationship Id="rId12" Type="http://schemas.openxmlformats.org/officeDocument/2006/relationships/image" Target="../media/image123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4.JPG"/><Relationship Id="rId11" Type="http://schemas.openxmlformats.org/officeDocument/2006/relationships/image" Target="../media/image142.jpeg"/><Relationship Id="rId5" Type="http://schemas.openxmlformats.org/officeDocument/2006/relationships/image" Target="../media/image137.png"/><Relationship Id="rId10" Type="http://schemas.openxmlformats.org/officeDocument/2006/relationships/image" Target="../media/image14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rain&#10;&#10;Description automatically generated">
            <a:extLst>
              <a:ext uri="{FF2B5EF4-FFF2-40B4-BE49-F238E27FC236}">
                <a16:creationId xmlns:a16="http://schemas.microsoft.com/office/drawing/2014/main" id="{1B5C3AA3-14A2-B84A-A916-258D0AF41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1E39E44-A4E3-B6A3-FA19-2DC5AE9B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16" y="1685840"/>
            <a:ext cx="6364219" cy="2505808"/>
          </a:xfrm>
        </p:spPr>
        <p:txBody>
          <a:bodyPr>
            <a:noAutofit/>
          </a:bodyPr>
          <a:lstStyle/>
          <a:p>
            <a:r>
              <a:rPr lang="en-US" dirty="0" smtClean="0"/>
              <a:t>CSX Hazmat</a:t>
            </a:r>
            <a:br>
              <a:rPr lang="en-US" dirty="0" smtClean="0"/>
            </a:br>
            <a:r>
              <a:rPr lang="en-US" dirty="0" smtClean="0"/>
              <a:t>Response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A4FB3-F5CB-1E49-A554-8826391B22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81700" y="5799138"/>
            <a:ext cx="1373188" cy="631825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2800" b="1" dirty="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6887776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850314"/>
            <a:ext cx="3682469" cy="476459"/>
          </a:xfrm>
        </p:spPr>
        <p:txBody>
          <a:bodyPr>
            <a:normAutofit/>
          </a:bodyPr>
          <a:lstStyle/>
          <a:p>
            <a:r>
              <a:rPr lang="en-US" dirty="0" smtClean="0"/>
              <a:t>Local First Responders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3670134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PSCC / Local 911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typically get notified first by train dispatchers or citizens 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9-1-1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Initiates local responders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Notifies the railroad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PSCC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Gathers any available train information / documentation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Notifies Local 9-1-1 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provide </a:t>
            </a: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 consist / standing order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initial internal notifications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r="7348"/>
          <a:stretch>
            <a:fillRect/>
          </a:stretch>
        </p:blipFill>
        <p:spPr>
          <a:xfrm>
            <a:off x="5519138" y="935915"/>
            <a:ext cx="6672863" cy="5922085"/>
          </a:xfr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2391169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192" y="2873668"/>
            <a:ext cx="4094480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PSCC can provide 911 dispatch with train and car 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Emailed </a:t>
            </a: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Faxed</a:t>
            </a:r>
            <a:endParaRPr lang="en-US" sz="14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b="1" u="sng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record, most recent wheel report of cars &amp; positions in </a:t>
            </a: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Identifies </a:t>
            </a:r>
            <a:r>
              <a:rPr lang="en-US" sz="1400" dirty="0" err="1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HazMat</a:t>
            </a: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safety info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b="1" u="sng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Standing </a:t>
            </a:r>
            <a:r>
              <a:rPr lang="en-US" sz="1600" b="1" u="sng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</a:t>
            </a: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read list of what is on the </a:t>
            </a: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Lacks </a:t>
            </a:r>
            <a:r>
              <a:rPr lang="en-US" sz="1400" dirty="0" err="1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HazMat</a:t>
            </a: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details provided in the consist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192" y="1741791"/>
            <a:ext cx="3101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Documents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6080" y="2569339"/>
            <a:ext cx="4114800" cy="0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39" y="487680"/>
            <a:ext cx="4441962" cy="5902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62" y="1503177"/>
            <a:ext cx="5022358" cy="5174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14" y="573801"/>
            <a:ext cx="5954412" cy="5911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78" y="500049"/>
            <a:ext cx="5293588" cy="6058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37" y="317812"/>
            <a:ext cx="4925526" cy="642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97" y="1503177"/>
            <a:ext cx="66008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96" y="881353"/>
            <a:ext cx="7300900" cy="5950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36" y="936619"/>
            <a:ext cx="7020088" cy="5622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40" y="906797"/>
            <a:ext cx="7126011" cy="5681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0077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30721" y="1644911"/>
            <a:ext cx="4844039" cy="754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Hazardous Materials Team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647683" y="2633683"/>
            <a:ext cx="4610117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Qualifications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Hazmat Technician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Specific Training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of Hazmat Materials (VDEM)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Leak and Spill (VDEM)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Tank-Car Specialists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Managers</a:t>
            </a: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 to emergencies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Training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 in an LEPC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with pre-planning and checklists</a:t>
            </a:r>
          </a:p>
          <a:p>
            <a:pPr marL="685800" lvl="2">
              <a:spcBef>
                <a:spcPts val="1000"/>
              </a:spcBef>
            </a:pP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89935" y="2428495"/>
            <a:ext cx="4667865" cy="4990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88" y="889310"/>
            <a:ext cx="6817712" cy="5113284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9383" y="1128661"/>
            <a:ext cx="6551563" cy="4913672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97" y="2806289"/>
            <a:ext cx="7732869" cy="4051711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87" y="889310"/>
            <a:ext cx="6817712" cy="4388632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88" y="393192"/>
            <a:ext cx="4064000" cy="304800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08" y="3668974"/>
            <a:ext cx="4064000" cy="304800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288416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54021" y="1679202"/>
            <a:ext cx="4736513" cy="754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Hazardous Materials Team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647683" y="2633683"/>
            <a:ext cx="4610117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US" sz="18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carried on-hand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Responder Vehicles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Turnout Gear, SCBA, other PPE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Imaging Cameras, Radiation Detectors, 4-gas meters w/ PID, &amp; Color Metric Tubes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 Car Manway Gaskets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Midland Kits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Tank Car Tools and Materials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MoCC</a:t>
            </a:r>
            <a:r>
              <a:rPr lang="en-US" sz="18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(Mobile Coordination Center)</a:t>
            </a:r>
          </a:p>
          <a:p>
            <a:pPr marL="457200" lvl="2" indent="0">
              <a:spcBef>
                <a:spcPts val="1000"/>
              </a:spcBef>
              <a:buNone/>
            </a:pP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47683" y="2433484"/>
            <a:ext cx="4742851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0990" y="1366990"/>
            <a:ext cx="6275439" cy="4706579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2944828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647682" y="1777181"/>
            <a:ext cx="4742849" cy="6563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Hazardous Materials </a:t>
            </a:r>
            <a:r>
              <a:rPr lang="en-US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endParaRPr lang="en-US" b="1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647684" y="2633683"/>
            <a:ext cx="4042304" cy="35131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18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MoCC</a:t>
            </a:r>
            <a:r>
              <a:rPr lang="en-US" sz="18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(Mobile Coordination Center)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Conference </a:t>
            </a: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Rooms, </a:t>
            </a:r>
            <a:endParaRPr lang="en-US" sz="1600" dirty="0" smtClean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Individual Work Areas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Printer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Bays</a:t>
            </a: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and Cell Internet &amp; Communications 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Housed in Winston-Salem, NC</a:t>
            </a:r>
          </a:p>
          <a:p>
            <a:pPr marL="1143000" lvl="3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mobilized in under 4 hours</a:t>
            </a:r>
          </a:p>
          <a:p>
            <a:pPr marL="1600200" lvl="4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had to wait that long</a:t>
            </a:r>
            <a:endParaRPr lang="en-US" sz="12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47683" y="2433484"/>
            <a:ext cx="4580620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02" y="2633683"/>
            <a:ext cx="7509899" cy="4224318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34" y="871249"/>
            <a:ext cx="6801465" cy="3825824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026" name="E85225CA-A0FB-454A-9A67-B3B68956488D" descr="IMG_0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7" y="270283"/>
            <a:ext cx="4025519" cy="3013796"/>
          </a:xfrm>
          <a:prstGeom prst="rect">
            <a:avLst/>
          </a:prstGeom>
          <a:noFill/>
          <a:ln w="38100">
            <a:solidFill>
              <a:srgbClr val="0134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541" y="2759252"/>
            <a:ext cx="6771373" cy="4070225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48" y="2328871"/>
            <a:ext cx="7343352" cy="4130636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767980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3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r="18284"/>
          <a:stretch>
            <a:fillRect/>
          </a:stretch>
        </p:blipFill>
        <p:spPr>
          <a:xfrm>
            <a:off x="5427406" y="854505"/>
            <a:ext cx="6764595" cy="6003496"/>
          </a:xfrm>
          <a:ln w="38100">
            <a:solidFill>
              <a:srgbClr val="013462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572492"/>
            <a:ext cx="3682469" cy="754282"/>
          </a:xfrm>
        </p:spPr>
        <p:txBody>
          <a:bodyPr>
            <a:normAutofit/>
          </a:bodyPr>
          <a:lstStyle/>
          <a:p>
            <a:r>
              <a:rPr lang="en-US" dirty="0" smtClean="0"/>
              <a:t>CSX Industrial Hygiene Team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3808680"/>
          </a:xfrm>
        </p:spPr>
        <p:txBody>
          <a:bodyPr>
            <a:normAutofit fontScale="92500" lnSpcReduction="20000"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Qualifications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Hazmat Technician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Monitoring / Air Sampling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Industrial Hygienists &amp; Health and Safety Professionals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carried on-hand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Hand-held direct reading instruments </a:t>
            </a:r>
            <a:endParaRPr lang="en-US" sz="1200" dirty="0" smtClean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12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AreaRae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 reading instrument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FTIR (“</a:t>
            </a:r>
            <a:r>
              <a:rPr lang="en-US" sz="12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Gasmet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brand Google image), 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air monitoring &amp; sampling capabilities available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Immediately gather SDS for any involved chemicals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use and development of Health &amp; Safety Plan and Air Monitoring Plan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 Times, 4&lt; hours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44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r="7747"/>
          <a:stretch>
            <a:fillRect/>
          </a:stretch>
        </p:blipFill>
        <p:spPr>
          <a:xfrm>
            <a:off x="5375788" y="824251"/>
            <a:ext cx="6798684" cy="6033749"/>
          </a:xfrm>
          <a:ln w="38100">
            <a:solidFill>
              <a:srgbClr val="013462">
                <a:alpha val="99000"/>
              </a:srgbClr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097280" y="1320800"/>
            <a:ext cx="3647440" cy="1005973"/>
          </a:xfrm>
        </p:spPr>
        <p:txBody>
          <a:bodyPr>
            <a:normAutofit/>
          </a:bodyPr>
          <a:lstStyle/>
          <a:p>
            <a:r>
              <a:rPr lang="en-US" dirty="0"/>
              <a:t>CSX Industrial Hygiene </a:t>
            </a:r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6096000" cy="457200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35108607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3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r="7747"/>
          <a:stretch>
            <a:fillRect/>
          </a:stretch>
        </p:blipFill>
        <p:spPr>
          <a:xfrm>
            <a:off x="5453350" y="877529"/>
            <a:ext cx="6738651" cy="5980471"/>
          </a:xfrm>
          <a:ln w="38100">
            <a:solidFill>
              <a:srgbClr val="013462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572492"/>
            <a:ext cx="3682469" cy="754282"/>
          </a:xfrm>
        </p:spPr>
        <p:txBody>
          <a:bodyPr>
            <a:normAutofit/>
          </a:bodyPr>
          <a:lstStyle/>
          <a:p>
            <a:r>
              <a:rPr lang="en-US" dirty="0" smtClean="0"/>
              <a:t>CSX Environmental Remediation Team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4919997" cy="3939836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Qualifications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 40 </a:t>
            </a:r>
            <a:r>
              <a:rPr lang="en-US" sz="12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Hazwoper</a:t>
            </a:r>
            <a:endParaRPr lang="en-US" sz="1200" dirty="0" smtClean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RCRA Hazardous Waste Training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carried on-hand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Monitoring Equip.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Screening Equip. (PID)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Kits and Containers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 Times, 4&lt; hours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risks to human health and environment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sensitive receptors &amp; </a:t>
            </a:r>
            <a:r>
              <a:rPr lang="en-US" sz="16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Impacts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plans to mitigate, sample, and remediate 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Soil, sediment, surface water, &amp; ground water</a:t>
            </a:r>
          </a:p>
          <a:p>
            <a:pPr marL="228600" lvl="1">
              <a:spcBef>
                <a:spcPts val="1000"/>
              </a:spcBef>
            </a:pPr>
            <a:endParaRPr lang="en-US" sz="1600" dirty="0" smtClean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75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3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r="7747"/>
          <a:stretch>
            <a:fillRect/>
          </a:stretch>
        </p:blipFill>
        <p:spPr>
          <a:xfrm>
            <a:off x="5478278" y="899653"/>
            <a:ext cx="6713723" cy="5958348"/>
          </a:xfrm>
          <a:ln w="38100">
            <a:solidFill>
              <a:srgbClr val="013462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925782"/>
            <a:ext cx="3682469" cy="400992"/>
          </a:xfrm>
        </p:spPr>
        <p:txBody>
          <a:bodyPr>
            <a:normAutofit/>
          </a:bodyPr>
          <a:lstStyle/>
          <a:p>
            <a:r>
              <a:rPr lang="en-US" dirty="0" smtClean="0"/>
              <a:t>CSX Hazmat Contractors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62085" cy="3919516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Qualifications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Insured, financially stable, safety record, RRW Training, audit compliance, 40-hour Trained, Hazmat physicals, etc.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carried on-hand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Trailers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Trucks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Equipment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info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129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925782"/>
            <a:ext cx="3682469" cy="400992"/>
          </a:xfrm>
        </p:spPr>
        <p:txBody>
          <a:bodyPr>
            <a:normAutofit/>
          </a:bodyPr>
          <a:lstStyle/>
          <a:p>
            <a:r>
              <a:rPr lang="en-US" dirty="0" smtClean="0"/>
              <a:t>CSX Hazmat Contractors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4726957" cy="3919516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 Times 4&lt; hours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Varies by contractor/consultant</a:t>
            </a:r>
          </a:p>
          <a:p>
            <a:pPr marL="1143000" lvl="3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Wrecking</a:t>
            </a:r>
          </a:p>
          <a:p>
            <a:pPr marL="1143000" lvl="3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Transfers</a:t>
            </a:r>
          </a:p>
          <a:p>
            <a:pPr marL="1143000" lvl="3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Air/soil/water monitoring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side-by-side with CSX Hazmat Team and Responders</a:t>
            </a:r>
            <a:endParaRPr lang="en-US" sz="14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" b="2755"/>
          <a:stretch>
            <a:fillRect/>
          </a:stretch>
        </p:blipFill>
        <p:spPr>
          <a:xfrm>
            <a:off x="5494896" y="914401"/>
            <a:ext cx="6697105" cy="5943600"/>
          </a:xfr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34964251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27685C-CFBC-3540-8FCC-A608AE0F7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0875" y="3571241"/>
            <a:ext cx="8066088" cy="51044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Presenter</a:t>
            </a:r>
            <a:endParaRPr lang="en-US" noProof="0" dirty="0"/>
          </a:p>
        </p:txBody>
      </p:sp>
      <p:pic>
        <p:nvPicPr>
          <p:cNvPr id="3" name="Picture 2" descr="A close-up of an orange rectangle&#10;&#10;Description automatically generated" hidden="1">
            <a:extLst>
              <a:ext uri="{FF2B5EF4-FFF2-40B4-BE49-F238E27FC236}">
                <a16:creationId xmlns:a16="http://schemas.microsoft.com/office/drawing/2014/main" id="{6939BB3C-E301-5859-708E-C36E295A9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EF12A6-06F5-2D49-90A6-DFEB086CD0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875" y="4292601"/>
            <a:ext cx="8066088" cy="3505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Ryan Godsey / James Courtney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C28CB2-3DFF-CA47-8601-E16A165C59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875" y="1457325"/>
            <a:ext cx="8066088" cy="2114550"/>
          </a:xfrm>
        </p:spPr>
        <p:txBody>
          <a:bodyPr>
            <a:normAutofit/>
          </a:bodyPr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13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04" y="2682239"/>
            <a:ext cx="3573400" cy="35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73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925782"/>
            <a:ext cx="3682469" cy="400992"/>
          </a:xfrm>
        </p:spPr>
        <p:txBody>
          <a:bodyPr>
            <a:normAutofit/>
          </a:bodyPr>
          <a:lstStyle/>
          <a:p>
            <a:r>
              <a:rPr lang="en-US" dirty="0" smtClean="0"/>
              <a:t>Other CSX Contractors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3670134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Crane Companies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Experts/Biologists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 Keepers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Ornithologist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Restoration Specialists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Barge Companies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3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0" r="18310"/>
          <a:stretch>
            <a:fillRect/>
          </a:stretch>
        </p:blipFill>
        <p:spPr>
          <a:xfrm>
            <a:off x="5486587" y="907027"/>
            <a:ext cx="6705414" cy="5950974"/>
          </a:xfr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34533071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679202"/>
            <a:ext cx="4736513" cy="754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</a:t>
            </a:r>
            <a:r>
              <a:rPr lang="en-US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Team</a:t>
            </a:r>
            <a:endParaRPr lang="en-US" b="1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2618384"/>
            <a:ext cx="3624409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 u="sng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US" sz="28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the needs of anyone negatively impacted by CSX operations with diligence, integrity and respect</a:t>
            </a:r>
          </a:p>
          <a:p>
            <a:pPr marL="685800" lvl="2">
              <a:spcBef>
                <a:spcPts val="1000"/>
              </a:spcBef>
            </a:pP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631" y="2433484"/>
            <a:ext cx="4278572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188" y="829492"/>
            <a:ext cx="3251200" cy="2438400"/>
          </a:xfrm>
          <a:prstGeom prst="rect">
            <a:avLst/>
          </a:prstGeom>
          <a:ln w="38100">
            <a:solidFill>
              <a:srgbClr val="013462"/>
            </a:solidFill>
          </a:ln>
          <a:effectLst/>
        </p:spPr>
      </p:pic>
      <p:pic>
        <p:nvPicPr>
          <p:cNvPr id="10" name="Picture 2" descr="A CSX train derailed in Harlan County, Kentucky after it hit a boulder that fell due to a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61" y="329538"/>
            <a:ext cx="4567305" cy="1816098"/>
          </a:xfrm>
          <a:prstGeom prst="rect">
            <a:avLst/>
          </a:prstGeom>
          <a:noFill/>
          <a:ln w="38100">
            <a:solidFill>
              <a:srgbClr val="0134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614" y="2048692"/>
            <a:ext cx="2298395" cy="3327698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2" name="Picture 10" descr="Cincinnati derailment: Train leaks diesel fu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60" y="3488310"/>
            <a:ext cx="3111789" cy="3304161"/>
          </a:xfrm>
          <a:prstGeom prst="rect">
            <a:avLst/>
          </a:prstGeom>
          <a:noFill/>
          <a:ln w="38100">
            <a:solidFill>
              <a:srgbClr val="0134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107" y="2406115"/>
            <a:ext cx="3386783" cy="2217660"/>
          </a:xfrm>
          <a:prstGeom prst="rect">
            <a:avLst/>
          </a:prstGeom>
          <a:ln w="38100">
            <a:solidFill>
              <a:srgbClr val="013462"/>
            </a:solidFill>
          </a:ln>
          <a:effectLst/>
        </p:spPr>
      </p:pic>
      <p:pic>
        <p:nvPicPr>
          <p:cNvPr id="14" name="Picture 8" descr="Photos: CSX train derails at Gest Street overpa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" y="4490883"/>
            <a:ext cx="5176679" cy="2367117"/>
          </a:xfrm>
          <a:prstGeom prst="rect">
            <a:avLst/>
          </a:prstGeom>
          <a:noFill/>
          <a:ln w="38100">
            <a:solidFill>
              <a:srgbClr val="0134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image0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87" y="4884255"/>
            <a:ext cx="3017540" cy="2263154"/>
          </a:xfrm>
          <a:prstGeom prst="rect">
            <a:avLst/>
          </a:prstGeom>
          <a:noFill/>
          <a:ln w="38100">
            <a:solidFill>
              <a:srgbClr val="0134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45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679202"/>
            <a:ext cx="4736513" cy="754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</a:t>
            </a:r>
            <a:r>
              <a:rPr lang="en-US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Team</a:t>
            </a:r>
            <a:endParaRPr lang="en-US" b="1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2618384"/>
            <a:ext cx="5358016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 u="sng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Response</a:t>
            </a:r>
            <a:endParaRPr lang="en-US" sz="28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Evacuations can be 10 homes to 1000’s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hotels, restaurants, pharmacies, clothing, etc.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direct billings at hospital for decontamination/chemical exposure complaints, etc.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shelters, boarding, vet care, feeding, etc.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Community Outreach Center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Inconvenience payments, expenses, Property Damage (PD), Right of Entry, personal injury (PI), etc.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response with CSX employee volunteers</a:t>
            </a: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631" y="2433484"/>
            <a:ext cx="5346859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779" y="737251"/>
            <a:ext cx="4114602" cy="2572008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90" y="3509797"/>
            <a:ext cx="5263979" cy="3114687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1477993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356852"/>
            <a:ext cx="4736513" cy="107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</a:t>
            </a:r>
            <a:r>
              <a:rPr lang="en-US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Team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Incidents</a:t>
            </a:r>
            <a:endParaRPr lang="en-US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2618384"/>
            <a:ext cx="4736513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 u="sng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Mt. Carbon, WV – February 16, 2015</a:t>
            </a:r>
            <a:endParaRPr lang="en-US" sz="28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Derailment, broken rail, 27 cars, crude oil fire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injury to Morris Bounds, house that burned to the ground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Evacuated approximately 1,1000 residents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people were out of their homes for 5 days, except for the Bounds Family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Outreach Center (COC) open for 2 weeks, then mail-in forms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Inconvenience payments, expenses, PD, Right of Entry, PI</a:t>
            </a: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631" y="2433484"/>
            <a:ext cx="4725356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32" y="393192"/>
            <a:ext cx="4980116" cy="350872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07" y="3038167"/>
            <a:ext cx="3716594" cy="3716594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17954952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356852"/>
            <a:ext cx="4736513" cy="107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</a:t>
            </a:r>
            <a:r>
              <a:rPr lang="en-US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Team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Incidents</a:t>
            </a:r>
            <a:endParaRPr lang="en-US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2618384"/>
            <a:ext cx="4834449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 u="sng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Maryville, TN – July 1, 2015</a:t>
            </a:r>
            <a:endParaRPr lang="en-US" sz="28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Derailment, tank car journal fire, acrylonitrile fire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Evacuated approx. 5,000 residents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number of hotels &amp; rooms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people sent to hospital for decontamination, burning eyes and respiratory complaints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contact with hospital, coordination &amp; direct billing to CSX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 open for 10 days, then mail-in forms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Inconvenience payments, expenses, PD, Right-of-Entry, PI</a:t>
            </a: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631" y="2433484"/>
            <a:ext cx="4725356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64" y="393192"/>
            <a:ext cx="5140755" cy="2911756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699" y="3584357"/>
            <a:ext cx="5118220" cy="2911756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1471322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85583" y="1650856"/>
            <a:ext cx="3322738" cy="13126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</a:t>
            </a:r>
            <a:r>
              <a:rPr lang="en-US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Team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Incidents</a:t>
            </a:r>
            <a:endParaRPr lang="en-US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585583" y="3877067"/>
            <a:ext cx="9015617" cy="22264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 u="sng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Hyndman, PA – August 2, 2017</a:t>
            </a:r>
            <a:endParaRPr lang="en-US" sz="28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Derailment, flat spots / build up on rail car from handbrake, 32 cars derailed, fire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Evacuated 1,000 for 3 days, 25 households for 10 days and 2 households for 3 months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Homes </a:t>
            </a:r>
            <a:r>
              <a:rPr lang="en-US" sz="16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destoyed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CSX purchased those properties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legitimate PI, 4 claimed injuries, right-of-entry, PD, inconvenience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 open for 2 weeks, then mail-in forms</a:t>
            </a: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51951" y="3090058"/>
            <a:ext cx="4725356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94" y="984855"/>
            <a:ext cx="8611906" cy="2599004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37491750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356852"/>
            <a:ext cx="4736513" cy="107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</a:t>
            </a:r>
            <a:r>
              <a:rPr lang="en-US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 Team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Incidents</a:t>
            </a:r>
            <a:endParaRPr lang="en-US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2618384"/>
            <a:ext cx="4736513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sz="2000" u="sng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Haverstraw, NY – April 14, 2023</a:t>
            </a:r>
            <a:endParaRPr lang="en-US" sz="28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Sparks from CSX train started brush fires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injuries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Evacuated 25 homes for a few hours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major structural Damage</a:t>
            </a:r>
          </a:p>
          <a:p>
            <a:pPr marL="285750" lvl="1" indent="-285750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 claims – fence, outbuilding and damaged tree claims</a:t>
            </a: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631" y="2433484"/>
            <a:ext cx="4725356" cy="2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568" y="1799305"/>
            <a:ext cx="7171738" cy="4091772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19313983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880418"/>
            <a:ext cx="4736513" cy="5530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Corporate Communications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2618384"/>
            <a:ext cx="4736513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US" sz="20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Serves as CSX PIO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Handles </a:t>
            </a:r>
            <a:r>
              <a:rPr lang="en-US" sz="20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inquiries 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Contacted by :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1-855-955-NEWS </a:t>
            </a: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(6397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MediaTeam@csx.com</a:t>
            </a: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631" y="2433483"/>
            <a:ext cx="4049001" cy="3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4060970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880418"/>
            <a:ext cx="4736513" cy="5530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en-US" b="1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Railroad Departments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2618384"/>
            <a:ext cx="4736513" cy="38777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On-site throughout, preparing to route the derailment, track restoration,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</a:p>
          <a:p>
            <a:pPr marL="1143000" lvl="3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Restoring signals, track equipment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Bridges, Tunnels, &amp; Structures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</a:p>
          <a:p>
            <a:pPr marL="685800" lvl="2">
              <a:spcBef>
                <a:spcPts val="1000"/>
              </a:spcBef>
            </a:pPr>
            <a:r>
              <a:rPr lang="en-US" sz="14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On-site throughout, re-railing, wreck clearing operations, staging wrecked </a:t>
            </a: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endParaRPr lang="en-US" sz="14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6631" y="2433483"/>
            <a:ext cx="4049001" cy="3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4037962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521"/>
            <a:ext cx="12192000" cy="57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78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B1E0-E5EE-5649-A137-D79EC528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CSX Network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9F4BC-7423-C041-9652-748A7648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8" r="58987" b="5105"/>
          <a:stretch/>
        </p:blipFill>
        <p:spPr>
          <a:xfrm>
            <a:off x="0" y="1055089"/>
            <a:ext cx="4772431" cy="5802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B045C8-A7F2-DA45-ACB1-9DF46A42C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4" t="33232" r="31526" b="32275"/>
          <a:stretch/>
        </p:blipFill>
        <p:spPr>
          <a:xfrm>
            <a:off x="3312081" y="5510532"/>
            <a:ext cx="1788858" cy="948557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5ED7EA3-6379-2F4D-90E2-CAE8FFB4DAE9}"/>
              </a:ext>
            </a:extLst>
          </p:cNvPr>
          <p:cNvSpPr txBox="1">
            <a:spLocks/>
          </p:cNvSpPr>
          <p:nvPr/>
        </p:nvSpPr>
        <p:spPr>
          <a:xfrm>
            <a:off x="6247508" y="2613149"/>
            <a:ext cx="5582820" cy="175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80C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1" indent="-30175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Approximately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8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21,000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8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route miles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across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 states, including the District of Columbia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74320" marR="0" lvl="1" indent="-30175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8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Most advanced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intermodal terminals in North America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L="274320" marR="0" lvl="1" indent="-30175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8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Connection to 240+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short line partners and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8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70+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port terminals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  <a:p>
            <a:pPr marL="274320" marR="0" lvl="1" indent="-30175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8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Reliable service with transparency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through Trip Plans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51522BE-10C3-FB4A-8320-ACD84723A4C1}"/>
              </a:ext>
            </a:extLst>
          </p:cNvPr>
          <p:cNvSpPr txBox="1">
            <a:spLocks/>
          </p:cNvSpPr>
          <p:nvPr/>
        </p:nvSpPr>
        <p:spPr>
          <a:xfrm>
            <a:off x="6247509" y="1629443"/>
            <a:ext cx="4772432" cy="628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A1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CSX Network Reaches Nearly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Two-thirds of the U.S. Population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9F6368-327F-DF4F-B7DF-310B1310AFF2}"/>
              </a:ext>
            </a:extLst>
          </p:cNvPr>
          <p:cNvCxnSpPr>
            <a:cxnSpLocks/>
          </p:cNvCxnSpPr>
          <p:nvPr/>
        </p:nvCxnSpPr>
        <p:spPr>
          <a:xfrm>
            <a:off x="6247508" y="1577513"/>
            <a:ext cx="4772433" cy="0"/>
          </a:xfrm>
          <a:prstGeom prst="line">
            <a:avLst/>
          </a:prstGeom>
          <a:noFill/>
          <a:ln w="25400" cap="flat" cmpd="sng" algn="ctr">
            <a:solidFill>
              <a:srgbClr val="F9A01B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02CBF1-73F4-4844-9566-851D5844E5F5}"/>
              </a:ext>
            </a:extLst>
          </p:cNvPr>
          <p:cNvCxnSpPr>
            <a:cxnSpLocks/>
          </p:cNvCxnSpPr>
          <p:nvPr/>
        </p:nvCxnSpPr>
        <p:spPr>
          <a:xfrm>
            <a:off x="6247508" y="2316391"/>
            <a:ext cx="4772433" cy="0"/>
          </a:xfrm>
          <a:prstGeom prst="line">
            <a:avLst/>
          </a:prstGeom>
          <a:noFill/>
          <a:ln w="25400" cap="flat" cmpd="sng" algn="ctr">
            <a:solidFill>
              <a:srgbClr val="F9A01B"/>
            </a:solidFill>
            <a:prstDash val="solid"/>
            <a:miter lim="800000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4963958-9370-6A42-9F43-CAF8714C31EF}"/>
              </a:ext>
            </a:extLst>
          </p:cNvPr>
          <p:cNvGrpSpPr/>
          <p:nvPr/>
        </p:nvGrpSpPr>
        <p:grpSpPr>
          <a:xfrm>
            <a:off x="6247508" y="4642336"/>
            <a:ext cx="1258151" cy="1763997"/>
            <a:chOff x="5164267" y="2448115"/>
            <a:chExt cx="1928341" cy="270364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D865D8-7CAC-7D4A-8F18-22D651F4991F}"/>
                </a:ext>
              </a:extLst>
            </p:cNvPr>
            <p:cNvSpPr/>
            <p:nvPr/>
          </p:nvSpPr>
          <p:spPr>
            <a:xfrm>
              <a:off x="5164267" y="3295842"/>
              <a:ext cx="1928341" cy="1855911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05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  <a:t># OF </a:t>
              </a:r>
              <a:br>
                <a:rPr lang="en-US" sz="105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</a:br>
              <a:r>
                <a:rPr lang="en-US" sz="105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  <a:t>EMPLOYEES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2D4CB-34DC-1B44-8AFD-C9B37E7C0E6A}"/>
                </a:ext>
              </a:extLst>
            </p:cNvPr>
            <p:cNvSpPr/>
            <p:nvPr/>
          </p:nvSpPr>
          <p:spPr>
            <a:xfrm>
              <a:off x="5458565" y="2448115"/>
              <a:ext cx="1327685" cy="1327685"/>
            </a:xfrm>
            <a:prstGeom prst="ellipse">
              <a:avLst/>
            </a:prstGeom>
            <a:solidFill>
              <a:srgbClr val="44546A"/>
            </a:solidFill>
            <a:ln w="793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44546A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42D945-B769-F04F-9C8F-D6BBCB2A17A5}"/>
                </a:ext>
              </a:extLst>
            </p:cNvPr>
            <p:cNvSpPr/>
            <p:nvPr/>
          </p:nvSpPr>
          <p:spPr>
            <a:xfrm>
              <a:off x="5164267" y="4609381"/>
              <a:ext cx="1928341" cy="542374"/>
            </a:xfrm>
            <a:prstGeom prst="rect">
              <a:avLst/>
            </a:prstGeom>
            <a:solidFill>
              <a:srgbClr val="F9A01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003462"/>
                  </a:solidFill>
                  <a:cs typeface="Arial" panose="020B0604020202020204" pitchFamily="34" charset="0"/>
                </a:rPr>
                <a:t>22,500+</a:t>
              </a:r>
              <a:endParaRPr lang="en-US" sz="1200" b="1" kern="0" dirty="0">
                <a:solidFill>
                  <a:srgbClr val="003462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D0394B-4CC6-5C4C-B1F0-5CD2AB09B07F}"/>
              </a:ext>
            </a:extLst>
          </p:cNvPr>
          <p:cNvGrpSpPr/>
          <p:nvPr/>
        </p:nvGrpSpPr>
        <p:grpSpPr>
          <a:xfrm>
            <a:off x="8044269" y="4642336"/>
            <a:ext cx="1258151" cy="1763997"/>
            <a:chOff x="5164267" y="2448115"/>
            <a:chExt cx="1928341" cy="27036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B5BD61-2F14-1746-B5A6-F4F56957E443}"/>
                </a:ext>
              </a:extLst>
            </p:cNvPr>
            <p:cNvSpPr/>
            <p:nvPr/>
          </p:nvSpPr>
          <p:spPr>
            <a:xfrm>
              <a:off x="5164267" y="3295842"/>
              <a:ext cx="1928341" cy="1855911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05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  <a:t>CARLOADS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F1DF5EA-8A7F-3240-ADC6-3D72413B3EF0}"/>
                </a:ext>
              </a:extLst>
            </p:cNvPr>
            <p:cNvSpPr/>
            <p:nvPr/>
          </p:nvSpPr>
          <p:spPr>
            <a:xfrm>
              <a:off x="5458565" y="2448115"/>
              <a:ext cx="1327685" cy="1327685"/>
            </a:xfrm>
            <a:prstGeom prst="ellipse">
              <a:avLst/>
            </a:prstGeom>
            <a:solidFill>
              <a:srgbClr val="44546A"/>
            </a:solidFill>
            <a:ln w="793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4546A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34593A-FDAC-9E43-8DB0-B5C04986E01B}"/>
                </a:ext>
              </a:extLst>
            </p:cNvPr>
            <p:cNvSpPr/>
            <p:nvPr/>
          </p:nvSpPr>
          <p:spPr>
            <a:xfrm>
              <a:off x="5164267" y="4609381"/>
              <a:ext cx="1928341" cy="542374"/>
            </a:xfrm>
            <a:prstGeom prst="rect">
              <a:avLst/>
            </a:prstGeom>
            <a:solidFill>
              <a:srgbClr val="F9A01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  <a:t>3.3M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E16825-D228-3046-BA08-021980106EA7}"/>
              </a:ext>
            </a:extLst>
          </p:cNvPr>
          <p:cNvGrpSpPr/>
          <p:nvPr/>
        </p:nvGrpSpPr>
        <p:grpSpPr>
          <a:xfrm>
            <a:off x="9847878" y="4642336"/>
            <a:ext cx="1258151" cy="1763997"/>
            <a:chOff x="5164267" y="2448115"/>
            <a:chExt cx="1928341" cy="27036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AC5441-2B9B-8A4D-A3EF-618F684C1E54}"/>
                </a:ext>
              </a:extLst>
            </p:cNvPr>
            <p:cNvSpPr/>
            <p:nvPr/>
          </p:nvSpPr>
          <p:spPr>
            <a:xfrm>
              <a:off x="5164267" y="3295842"/>
              <a:ext cx="1928341" cy="1855911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05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  <a:t>CAPITAL</a:t>
              </a:r>
              <a:br>
                <a:rPr lang="en-US" sz="105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</a:br>
              <a:r>
                <a:rPr lang="en-US" sz="105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  <a:t>INVESTMENT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4BEB17-1C83-D846-A378-EC14FA381BFA}"/>
                </a:ext>
              </a:extLst>
            </p:cNvPr>
            <p:cNvSpPr/>
            <p:nvPr/>
          </p:nvSpPr>
          <p:spPr>
            <a:xfrm>
              <a:off x="5458565" y="2448115"/>
              <a:ext cx="1327685" cy="1327685"/>
            </a:xfrm>
            <a:prstGeom prst="ellipse">
              <a:avLst/>
            </a:prstGeom>
            <a:solidFill>
              <a:srgbClr val="44546A"/>
            </a:solidFill>
            <a:ln w="793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4546A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EFBE5D-230F-3D43-B443-3F1A50C16958}"/>
                </a:ext>
              </a:extLst>
            </p:cNvPr>
            <p:cNvSpPr/>
            <p:nvPr/>
          </p:nvSpPr>
          <p:spPr>
            <a:xfrm>
              <a:off x="5164267" y="4609381"/>
              <a:ext cx="1928341" cy="542374"/>
            </a:xfrm>
            <a:prstGeom prst="rect">
              <a:avLst/>
            </a:prstGeom>
            <a:solidFill>
              <a:srgbClr val="F9A01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003462"/>
                  </a:solidFill>
                  <a:cs typeface="Arial" panose="020B0604020202020204" pitchFamily="34" charset="0"/>
                </a:rPr>
                <a:t>~$1.8B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7558553-5822-4245-BAF1-97C1F7BC01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524" y="4649173"/>
            <a:ext cx="859406" cy="859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E2DA1A-C6EA-A242-94EE-7D20AB9D80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0742" y="4642336"/>
            <a:ext cx="859403" cy="8594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8DEDDA-606A-E94A-A8FF-CD5C1B4F30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7503" y="4642336"/>
            <a:ext cx="859403" cy="8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64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57125526"/>
              </p:ext>
            </p:extLst>
          </p:nvPr>
        </p:nvGraphicFramePr>
        <p:xfrm>
          <a:off x="2209800" y="1303484"/>
          <a:ext cx="7391400" cy="515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1135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5474" y="1511437"/>
            <a:ext cx="3647203" cy="11137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Crews begin to show up – What to Expect?  How to work together?</a:t>
            </a:r>
            <a:endParaRPr lang="en-US" sz="2000" b="1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445474" y="3030794"/>
            <a:ext cx="3942171" cy="34653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 size-up</a:t>
            </a:r>
          </a:p>
          <a:p>
            <a:pPr marL="685800" lvl="2">
              <a:lnSpc>
                <a:spcPct val="100000"/>
              </a:lnSpc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Resources</a:t>
            </a:r>
          </a:p>
          <a:p>
            <a:pPr marL="228600" lvl="1">
              <a:lnSpc>
                <a:spcPct val="11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contact with responders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 – Set up Unified Command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plan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Plan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Directing Resources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Re-evaluate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endParaRPr lang="en-US" sz="20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5474" y="2698307"/>
            <a:ext cx="3790904" cy="7378"/>
          </a:xfrm>
          <a:prstGeom prst="line">
            <a:avLst/>
          </a:prstGeom>
          <a:ln w="38100">
            <a:solidFill>
              <a:srgbClr val="F9A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61" y="1459819"/>
            <a:ext cx="5139982" cy="4454962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4485" y="729346"/>
            <a:ext cx="3515130" cy="2636348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70" y="4203865"/>
            <a:ext cx="3244645" cy="2433484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7279287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Crew Entrapment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0" y="1314207"/>
            <a:ext cx="7965495" cy="5310330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98" y="1187314"/>
            <a:ext cx="8330118" cy="5553413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59" y="1222982"/>
            <a:ext cx="8223114" cy="5482076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7940381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Sights from large Derailments</a:t>
            </a:r>
            <a:endParaRPr lang="en-US" dirty="0"/>
          </a:p>
        </p:txBody>
      </p:sp>
      <p:pic>
        <p:nvPicPr>
          <p:cNvPr id="11" name="Mt. Carbon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6659" y="1079770"/>
            <a:ext cx="3255341" cy="577823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391"/>
            <a:ext cx="5776609" cy="5776609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06" y="1079770"/>
            <a:ext cx="4331032" cy="577823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363"/>
            <a:ext cx="3251048" cy="577823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079770"/>
            <a:ext cx="4333673" cy="577823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0" y="1079770"/>
            <a:ext cx="7704307" cy="577823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4" y="1079770"/>
            <a:ext cx="7733098" cy="5799823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22" y="952500"/>
            <a:ext cx="8382000" cy="590550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3454495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Incident Photos &amp; Open Discussion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" y="1906449"/>
            <a:ext cx="5289753" cy="3967315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66" y="1452717"/>
            <a:ext cx="6499707" cy="4874780"/>
          </a:xfrm>
          <a:prstGeom prst="rect">
            <a:avLst/>
          </a:prstGeom>
          <a:solidFill>
            <a:srgbClr val="013462"/>
          </a:solidFill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1167969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Incident Photos &amp; Open Discussion</a:t>
            </a:r>
            <a:endParaRPr lang="en-US" dirty="0"/>
          </a:p>
        </p:txBody>
      </p:sp>
      <p:pic>
        <p:nvPicPr>
          <p:cNvPr id="3" name="Punctured Car with Relea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323" y="1004455"/>
            <a:ext cx="3160135" cy="5618017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86" y="1284114"/>
            <a:ext cx="6744929" cy="5058697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9822832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Incident Photos &amp; Open Discussion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52" y="1244544"/>
            <a:ext cx="6941575" cy="5206181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4137597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Incident Photos &amp; Open Discussion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5" y="2086896"/>
            <a:ext cx="4552336" cy="3414252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38" y="1248082"/>
            <a:ext cx="6789174" cy="5091880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1742958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/>
              <a:t>Phase 3 </a:t>
            </a:r>
            <a:r>
              <a:rPr lang="en-US" dirty="0" smtClean="0"/>
              <a:t>– Response, Incident Photos &amp; Open Discussion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3" y="1519084"/>
            <a:ext cx="6233649" cy="4675237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864" y="1735085"/>
            <a:ext cx="5657646" cy="4243235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1" y="985274"/>
            <a:ext cx="7600336" cy="5700252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4135953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Incident Photos &amp; Open Discussion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827" y="1661230"/>
            <a:ext cx="5732094" cy="4299070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64" y="1159741"/>
            <a:ext cx="7069393" cy="5302045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52493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1C067-A9CD-654F-84DA-CC679D2793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683" y="1956761"/>
            <a:ext cx="7159448" cy="32188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Key Takeaways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39F0A-3254-9446-B60C-92C212B7C91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7287768" cy="3615862"/>
          </a:xfrm>
        </p:spPr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</a:t>
            </a:r>
            <a:r>
              <a:rPr lang="en-US" dirty="0" smtClean="0"/>
              <a:t>he safest way to move hazmat over land, freight railroads are legally required to transport this commodity under a common carrier obligation  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Safety efforts have significantly decreased the hazmat accident rate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Railroads have limited control over hazmat transportation decisions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costs and risks are not fully reflected in shipping rates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4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Railroads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move large quantities of Hazmat, including fertilizers, ethanol, crude oil, refined petroleum and chlorine</a:t>
            </a: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Railroad has invested enormous resources to ensure the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movement is safe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z="1400" baseline="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Aspirations</a:t>
            </a:r>
            <a:r>
              <a:rPr lang="en-US" sz="14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eliminate accidents and incidents altogether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 99.9% of all hazmat reaches its destination without incident.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1400" baseline="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defTabSz="45720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 Association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American Railroads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52B0E4-023E-0E4E-AB27-4A8CA35E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carrier Obligation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81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Incident Photos &amp; Open Discussion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9" y="2418736"/>
            <a:ext cx="5496230" cy="4122173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94" y="1076633"/>
            <a:ext cx="5545392" cy="4159044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9587626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32"/>
          </p:nvPr>
        </p:nvSpPr>
        <p:spPr>
          <a:ln w="38100">
            <a:solidFill>
              <a:srgbClr val="013462"/>
            </a:solidFill>
          </a:ln>
        </p:spPr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925782"/>
            <a:ext cx="3682469" cy="400992"/>
          </a:xfrm>
        </p:spPr>
        <p:txBody>
          <a:bodyPr>
            <a:normAutofit/>
          </a:bodyPr>
          <a:lstStyle/>
          <a:p>
            <a:r>
              <a:rPr lang="en-US" dirty="0" smtClean="0"/>
              <a:t>Site Remediation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3670134"/>
          </a:xfrm>
        </p:spPr>
        <p:txBody>
          <a:bodyPr>
            <a:normAutofit lnSpcReduction="10000"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here?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&amp; Wrecking of cars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remediation and monitoring</a:t>
            </a:r>
          </a:p>
          <a:p>
            <a:pPr marL="1143000" lvl="3">
              <a:spcBef>
                <a:spcPts val="1000"/>
              </a:spcBef>
            </a:pPr>
            <a:r>
              <a:rPr lang="en-US" sz="1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&amp; water sampling</a:t>
            </a:r>
          </a:p>
          <a:p>
            <a:pPr marL="1143000" lvl="3">
              <a:spcBef>
                <a:spcPts val="1000"/>
              </a:spcBef>
            </a:pPr>
            <a:r>
              <a:rPr lang="en-US" sz="1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Remediation Team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resources are used</a:t>
            </a:r>
          </a:p>
          <a:p>
            <a:pPr marL="1143000" lvl="3">
              <a:spcBef>
                <a:spcPts val="1000"/>
              </a:spcBef>
            </a:pPr>
            <a:r>
              <a:rPr lang="en-US" sz="1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Cranes</a:t>
            </a:r>
          </a:p>
          <a:p>
            <a:pPr marL="1143000" lvl="3">
              <a:spcBef>
                <a:spcPts val="1000"/>
              </a:spcBef>
            </a:pPr>
            <a:r>
              <a:rPr lang="en-US" sz="1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Torching Operations</a:t>
            </a:r>
          </a:p>
          <a:p>
            <a:pPr marL="1143000" lvl="3">
              <a:spcBef>
                <a:spcPts val="1000"/>
              </a:spcBef>
            </a:pPr>
            <a:r>
              <a:rPr lang="en-US" sz="10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</a:t>
            </a:r>
            <a:r>
              <a:rPr lang="en-US" sz="1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Trucks</a:t>
            </a:r>
          </a:p>
          <a:p>
            <a:pPr marL="1143000" lvl="3">
              <a:spcBef>
                <a:spcPts val="1000"/>
              </a:spcBef>
            </a:pPr>
            <a:r>
              <a:rPr lang="en-US" sz="1000" dirty="0" err="1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</a:t>
            </a:r>
            <a:r>
              <a:rPr lang="en-US" sz="1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Tanks		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responders fit in?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Standby Operations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 </a:t>
            </a:r>
            <a:r>
              <a:rPr lang="en-US" dirty="0" smtClean="0"/>
              <a:t>4 </a:t>
            </a:r>
            <a:r>
              <a:rPr lang="en-US" dirty="0"/>
              <a:t>- </a:t>
            </a:r>
            <a:r>
              <a:rPr lang="en-US" dirty="0" smtClean="0"/>
              <a:t>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9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 4 - Recovery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0622" y="1651819"/>
            <a:ext cx="5378244" cy="4033683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4" y="1356851"/>
            <a:ext cx="6164825" cy="4623619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1142654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 4 - Recovery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7" y="322621"/>
            <a:ext cx="5850194" cy="3290734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2" y="2744231"/>
            <a:ext cx="6880745" cy="3870419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932788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 4 - Recovery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0" y="1165124"/>
            <a:ext cx="6017339" cy="3384753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97" y="2871788"/>
            <a:ext cx="6300018" cy="3543760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655602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31" y="393192"/>
            <a:ext cx="9463155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 4 - Recovery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4" y="906858"/>
            <a:ext cx="6265608" cy="3524405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3" y="2600444"/>
            <a:ext cx="6509577" cy="3661637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92077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2308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3432" y="393192"/>
            <a:ext cx="7985600" cy="344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 20 Hazmat Materials Moved on CSX Network</a:t>
            </a:r>
            <a:endParaRPr lang="en-US" dirty="0"/>
          </a:p>
        </p:txBody>
      </p:sp>
      <p:pic>
        <p:nvPicPr>
          <p:cNvPr id="10" name="Image 68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9770" y="904241"/>
            <a:ext cx="5292230" cy="5953760"/>
          </a:xfrm>
          <a:prstGeom prst="rect">
            <a:avLst/>
          </a:prstGeom>
          <a:ln w="38100">
            <a:solidFill>
              <a:srgbClr val="01346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36" y="1077685"/>
            <a:ext cx="4950959" cy="56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20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Hazardous Materials Team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Preparedness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647683" y="2510591"/>
            <a:ext cx="6136575" cy="38459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11 Hazardous Materials Managers</a:t>
            </a:r>
          </a:p>
          <a:p>
            <a:pPr marL="971550" lvl="1" indent="-285750"/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Actively engages with first responders, emergency managers, 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regulatory </a:t>
            </a:r>
            <a:r>
              <a:rPr lang="en-US" sz="16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authorities to perform </a:t>
            </a: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&amp; outreach</a:t>
            </a: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285750"/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 to incidents</a:t>
            </a:r>
          </a:p>
          <a:p>
            <a:pPr marL="971550" lvl="1" indent="-285750"/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Hazmat railcar compliance</a:t>
            </a:r>
          </a:p>
          <a:p>
            <a:pPr marL="971550" lvl="1" indent="-285750"/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with customers</a:t>
            </a: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Chemical Safety and Preparedness &amp; Training Managers</a:t>
            </a:r>
          </a:p>
          <a:p>
            <a:pPr marL="1028700" lvl="1" indent="-285750"/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“Behind-the-scenes”</a:t>
            </a:r>
          </a:p>
          <a:p>
            <a:pPr marL="1028700" lvl="1" indent="-285750"/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field-managers</a:t>
            </a:r>
          </a:p>
          <a:p>
            <a:pPr marL="1028700" lvl="1" indent="-285750"/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training assets and programs</a:t>
            </a:r>
          </a:p>
          <a:p>
            <a:pPr marL="1028700" lvl="1" indent="-285750"/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compliance</a:t>
            </a: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2"/>
          </p:nvPr>
        </p:nvSpPr>
        <p:spPr/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587" y="328089"/>
            <a:ext cx="4987413" cy="6529911"/>
          </a:xfrm>
          <a:prstGeom prst="rect">
            <a:avLst/>
          </a:prstGeom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1574172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3890"/>
          <a:stretch>
            <a:fillRect/>
          </a:stretch>
        </p:blipFill>
        <p:spPr>
          <a:xfrm>
            <a:off x="9040761" y="553793"/>
            <a:ext cx="3151239" cy="6304207"/>
          </a:xfrm>
          <a:ln w="38100">
            <a:solidFill>
              <a:srgbClr val="F9A01B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Industrial Hygiene Team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7287768" cy="3580080"/>
          </a:xfrm>
        </p:spPr>
        <p:txBody>
          <a:bodyPr/>
          <a:lstStyle/>
          <a:p>
            <a:r>
              <a:rPr lang="en-US" dirty="0" smtClean="0"/>
              <a:t>Work with Hazmat Team for </a:t>
            </a:r>
            <a:r>
              <a:rPr lang="en-US" dirty="0" err="1" smtClean="0"/>
              <a:t>TestNet</a:t>
            </a:r>
            <a:r>
              <a:rPr lang="en-US" dirty="0" smtClean="0"/>
              <a:t> Air Monitoring and Tech Support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training with </a:t>
            </a:r>
            <a:r>
              <a:rPr lang="en-US" sz="1200" dirty="0" err="1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TestNet</a:t>
            </a: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contractors</a:t>
            </a:r>
          </a:p>
          <a:p>
            <a:r>
              <a:rPr lang="en-US" dirty="0" smtClean="0"/>
              <a:t>Team is designed to be scalable </a:t>
            </a:r>
          </a:p>
          <a:p>
            <a:r>
              <a:rPr lang="en-US" dirty="0" smtClean="0"/>
              <a:t>Under ICS – Safety Officer (can work parallel with Coast Guard)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tandem with Site Safety 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Manages Health and Safety Plans</a:t>
            </a:r>
          </a:p>
          <a:p>
            <a:r>
              <a:rPr lang="en-US" dirty="0" smtClean="0"/>
              <a:t>Prepared to deploy and manage 3</a:t>
            </a:r>
            <a:r>
              <a:rPr lang="en-US" baseline="30000" dirty="0" smtClean="0"/>
              <a:t>rd</a:t>
            </a:r>
            <a:r>
              <a:rPr lang="en-US" dirty="0" smtClean="0"/>
              <a:t> party Air Monitoring / Toxicology support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the worksite </a:t>
            </a: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community, when 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</a:p>
          <a:p>
            <a:pPr marL="228600" lvl="1">
              <a:spcBef>
                <a:spcPts val="1000"/>
              </a:spcBef>
            </a:pPr>
            <a:endParaRPr lang="en-US" sz="1600" dirty="0" smtClean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1000"/>
              </a:spcBef>
            </a:pPr>
            <a:endParaRPr lang="en-US" sz="1600" dirty="0" smtClean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1000"/>
              </a:spcBef>
            </a:pP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Preparedness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45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Risk Management Team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3462"/>
                </a:solidFill>
              </a:rPr>
              <a:t>24 Field Managers </a:t>
            </a:r>
            <a:endParaRPr lang="en-US" sz="2000" dirty="0"/>
          </a:p>
          <a:p>
            <a:r>
              <a:rPr lang="en-US" sz="2000" dirty="0" smtClean="0">
                <a:solidFill>
                  <a:srgbClr val="003462"/>
                </a:solidFill>
              </a:rPr>
              <a:t>On-call 24/7</a:t>
            </a:r>
          </a:p>
          <a:p>
            <a:r>
              <a:rPr lang="en-US" sz="2000" dirty="0" smtClean="0"/>
              <a:t>Respond to:</a:t>
            </a:r>
          </a:p>
          <a:p>
            <a:pPr lvl="1"/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 accidents</a:t>
            </a:r>
          </a:p>
          <a:p>
            <a:pPr lvl="1"/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Trespasser strikes</a:t>
            </a:r>
          </a:p>
          <a:p>
            <a:pPr lvl="1"/>
            <a:r>
              <a:rPr lang="en-US" sz="20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Derailments and crisis situations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/>
              <a:t>Preparedness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32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8334" t="-1374" r="-2038" b="2225"/>
          <a:stretch/>
        </p:blipFill>
        <p:spPr>
          <a:xfrm>
            <a:off x="6773160" y="560439"/>
            <a:ext cx="5740715" cy="6297561"/>
          </a:xfrm>
          <a:prstGeom prst="rect">
            <a:avLst/>
          </a:prstGeom>
          <a:noFill/>
          <a:ln w="38100">
            <a:solidFill>
              <a:srgbClr val="F9A01B"/>
            </a:solidFill>
          </a:ln>
        </p:spPr>
      </p:pic>
    </p:spTree>
    <p:extLst>
      <p:ext uri="{BB962C8B-B14F-4D97-AF65-F5344CB8AC3E}">
        <p14:creationId xmlns:p14="http://schemas.microsoft.com/office/powerpoint/2010/main" val="22568255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54022" y="1323109"/>
            <a:ext cx="3682469" cy="100366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Public Safety Coordination Center (PSCC)</a:t>
            </a:r>
          </a:p>
          <a:p>
            <a:r>
              <a:rPr lang="en-US" dirty="0" smtClean="0"/>
              <a:t>800-232-0144 x1 (emergencies)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36701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Initial POC for all railroad personnel &amp; First Responders</a:t>
            </a:r>
          </a:p>
          <a:p>
            <a:r>
              <a:rPr lang="en-US" dirty="0" smtClean="0"/>
              <a:t>Can shut down tracks / Alert Train Dispatchers</a:t>
            </a:r>
          </a:p>
          <a:p>
            <a:r>
              <a:rPr lang="en-US" dirty="0" smtClean="0"/>
              <a:t>Coordinates information sharing among: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Dispatchers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Operators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On-scene </a:t>
            </a: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endParaRPr lang="en-US" sz="12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Hazmat Team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Risk </a:t>
            </a:r>
            <a:r>
              <a:rPr lang="en-US" sz="1200" dirty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Team</a:t>
            </a:r>
          </a:p>
          <a:p>
            <a:pPr marL="685800" lvl="2">
              <a:spcBef>
                <a:spcPts val="1000"/>
              </a:spcBef>
            </a:pPr>
            <a:r>
              <a:rPr lang="en-US" sz="12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 Corporate Communications</a:t>
            </a:r>
          </a:p>
          <a:p>
            <a:pPr marL="228600" lvl="1">
              <a:spcBef>
                <a:spcPts val="1000"/>
              </a:spcBef>
            </a:pPr>
            <a:r>
              <a:rPr lang="en-US" sz="1600" dirty="0" smtClean="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provide Train Consist &amp; Car info</a:t>
            </a:r>
          </a:p>
          <a:p>
            <a:pPr marL="228600" lvl="1">
              <a:spcBef>
                <a:spcPts val="1000"/>
              </a:spcBef>
            </a:pPr>
            <a:endParaRPr lang="en-US" sz="1600" dirty="0">
              <a:solidFill>
                <a:srgbClr val="003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r="6227"/>
          <a:stretch>
            <a:fillRect/>
          </a:stretch>
        </p:blipFill>
        <p:spPr>
          <a:ln w="38100">
            <a:solidFill>
              <a:srgbClr val="013462"/>
            </a:solidFill>
          </a:ln>
        </p:spPr>
      </p:pic>
    </p:spTree>
    <p:extLst>
      <p:ext uri="{BB962C8B-B14F-4D97-AF65-F5344CB8AC3E}">
        <p14:creationId xmlns:p14="http://schemas.microsoft.com/office/powerpoint/2010/main" val="447956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X Updated Brand Colors">
      <a:dk1>
        <a:srgbClr val="515151"/>
      </a:dk1>
      <a:lt1>
        <a:srgbClr val="FFFFFF"/>
      </a:lt1>
      <a:dk2>
        <a:srgbClr val="003461"/>
      </a:dk2>
      <a:lt2>
        <a:srgbClr val="E7E6E6"/>
      </a:lt2>
      <a:accent1>
        <a:srgbClr val="798685"/>
      </a:accent1>
      <a:accent2>
        <a:srgbClr val="003461"/>
      </a:accent2>
      <a:accent3>
        <a:srgbClr val="F9A01B"/>
      </a:accent3>
      <a:accent4>
        <a:srgbClr val="798685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2023-10-10T21:11:27+00:00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  <lcf76f155ced4ddcb4097134ff3c332f xmlns="33088c3f-8af3-4e26-9eb0-3e53b561538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E852A1ECB45B469D04F890888847FA" ma:contentTypeVersion="12" ma:contentTypeDescription="Create a new document." ma:contentTypeScope="" ma:versionID="702612401fb650b01a317dfe228963a6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33088c3f-8af3-4e26-9eb0-3e53b561538d" targetNamespace="http://schemas.microsoft.com/office/2006/metadata/properties" ma:root="true" ma:fieldsID="03aa72180234dca3cfe9b23197e59675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33088c3f-8af3-4e26-9eb0-3e53b561538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lcf76f155ced4ddcb4097134ff3c332f" minOccurs="0"/>
                <xsd:element ref="ns5:MediaServiceObjectDetectorVersion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34f92fb2-5db2-48ca-88ec-1a25982afe05}" ma:internalName="TaxCatchAllLabel" ma:readOnly="true" ma:showField="CatchAllDataLabel" ma:web="087bbdee-2326-49a7-a923-f0f8b16b6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34f92fb2-5db2-48ca-88ec-1a25982afe05}" ma:internalName="TaxCatchAll" ma:showField="CatchAllData" ma:web="087bbdee-2326-49a7-a923-f0f8b16b6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88c3f-8af3-4e26-9eb0-3e53b56153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3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3DAC7443-59FE-4240-B64D-45071939D152}">
  <ds:schemaRefs>
    <ds:schemaRef ds:uri="b5defd2f-6114-4d01-97e8-2320bebc02e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e110792-3ce6-4057-ac60-78a1f48398de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8D70C83-850E-4F78-937D-2232CE2041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438783-14EC-4B6E-91EA-0D631AFD2480}"/>
</file>

<file path=customXml/itemProps4.xml><?xml version="1.0" encoding="utf-8"?>
<ds:datastoreItem xmlns:ds="http://schemas.openxmlformats.org/officeDocument/2006/customXml" ds:itemID="{48324460-EC8B-418D-847E-24400F332866}"/>
</file>

<file path=docProps/app.xml><?xml version="1.0" encoding="utf-8"?>
<Properties xmlns="http://schemas.openxmlformats.org/officeDocument/2006/extended-properties" xmlns:vt="http://schemas.openxmlformats.org/officeDocument/2006/docPropsVTypes">
  <TotalTime>21568</TotalTime>
  <Words>1896</Words>
  <Application>Microsoft Office PowerPoint</Application>
  <PresentationFormat>Widescreen</PresentationFormat>
  <Paragraphs>352</Paragraphs>
  <Slides>46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CSX Hazmat Response </vt:lpstr>
      <vt:lpstr>PowerPoint Presentation</vt:lpstr>
      <vt:lpstr>CSX Network</vt:lpstr>
      <vt:lpstr>Common carrier Obligation</vt:lpstr>
      <vt:lpstr>Top 20 Hazmat Materials Moved on CSX Network</vt:lpstr>
      <vt:lpstr>Preparedness</vt:lpstr>
      <vt:lpstr>Preparedness</vt:lpstr>
      <vt:lpstr> Preparedness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Response</vt:lpstr>
      <vt:lpstr>ICS</vt:lpstr>
      <vt:lpstr>Response</vt:lpstr>
      <vt:lpstr>Response</vt:lpstr>
      <vt:lpstr>Crew Entrapment</vt:lpstr>
      <vt:lpstr>Sights from large Derailments</vt:lpstr>
      <vt:lpstr>Incident Photos &amp; Open Discussion</vt:lpstr>
      <vt:lpstr>Incident Photos &amp; Open Discussion</vt:lpstr>
      <vt:lpstr>Incident Photos &amp; Open Discussion</vt:lpstr>
      <vt:lpstr>Incident Photos &amp; Open Discussion</vt:lpstr>
      <vt:lpstr>Phase 3 – Response, Incident Photos &amp; Open Discussion</vt:lpstr>
      <vt:lpstr>Incident Photos &amp; Open Discussion</vt:lpstr>
      <vt:lpstr>Incident Photos &amp; Open Discussion</vt:lpstr>
      <vt:lpstr>Phase 4 - Recovery</vt:lpstr>
      <vt:lpstr>Phase 4 - Recovery</vt:lpstr>
      <vt:lpstr>Phase 4 - Recovery</vt:lpstr>
      <vt:lpstr>Phase 4 - Recovery</vt:lpstr>
      <vt:lpstr>Phase 4 - Recovery</vt:lpstr>
      <vt:lpstr>PowerPoint Presentation</vt:lpstr>
    </vt:vector>
  </TitlesOfParts>
  <Company>CSX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Scully, Mike</dc:creator>
  <cp:lastModifiedBy>Godsey, Ryan</cp:lastModifiedBy>
  <cp:revision>363</cp:revision>
  <dcterms:created xsi:type="dcterms:W3CDTF">2023-04-03T19:12:14Z</dcterms:created>
  <dcterms:modified xsi:type="dcterms:W3CDTF">2023-10-10T20:22:07Z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0x010100C5E852A1ECB45B469D04F890888847FA</vt:lpwstr>
  </property>
  <property fmtid="{D5CDD505-2E9C-101B-9397-08002B2CF9AE}" pid="3" name="TaxKeyword">
    <vt:lpwstr/>
  </property>
  <property fmtid="{D5CDD505-2E9C-101B-9397-08002B2CF9AE}" pid="4" name="Document_x0020_Type">
    <vt:lpwstr/>
  </property>
  <property fmtid="{D5CDD505-2E9C-101B-9397-08002B2CF9AE}" pid="5" name="MediaServiceImageTags">
    <vt:lpwstr/>
  </property>
  <property fmtid="{D5CDD505-2E9C-101B-9397-08002B2CF9AE}" pid="6" name="e3f09c3df709400db2417a7161762d62">
    <vt:lpwstr/>
  </property>
  <property fmtid="{D5CDD505-2E9C-101B-9397-08002B2CF9AE}" pid="7" name="EPA_x0020_Subject">
    <vt:lpwstr/>
  </property>
  <property fmtid="{D5CDD505-2E9C-101B-9397-08002B2CF9AE}" pid="8" name="EPA Subject">
    <vt:lpwstr/>
  </property>
  <property fmtid="{D5CDD505-2E9C-101B-9397-08002B2CF9AE}" pid="9" name="Document Type">
    <vt:lpwstr/>
  </property>
</Properties>
</file>